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30"/>
  </p:notesMasterIdLst>
  <p:handoutMasterIdLst>
    <p:handoutMasterId r:id="rId31"/>
  </p:handoutMasterIdLst>
  <p:sldIdLst>
    <p:sldId id="256" r:id="rId2"/>
    <p:sldId id="262" r:id="rId3"/>
    <p:sldId id="326" r:id="rId4"/>
    <p:sldId id="267" r:id="rId5"/>
    <p:sldId id="274" r:id="rId6"/>
    <p:sldId id="276" r:id="rId7"/>
    <p:sldId id="279" r:id="rId8"/>
    <p:sldId id="280" r:id="rId9"/>
    <p:sldId id="327" r:id="rId10"/>
    <p:sldId id="302" r:id="rId11"/>
    <p:sldId id="304" r:id="rId12"/>
    <p:sldId id="305" r:id="rId13"/>
    <p:sldId id="330" r:id="rId14"/>
    <p:sldId id="328" r:id="rId15"/>
    <p:sldId id="307" r:id="rId16"/>
    <p:sldId id="309" r:id="rId17"/>
    <p:sldId id="308" r:id="rId18"/>
    <p:sldId id="310" r:id="rId19"/>
    <p:sldId id="318" r:id="rId20"/>
    <p:sldId id="336" r:id="rId21"/>
    <p:sldId id="337" r:id="rId22"/>
    <p:sldId id="338" r:id="rId23"/>
    <p:sldId id="341" r:id="rId24"/>
    <p:sldId id="282" r:id="rId25"/>
    <p:sldId id="294" r:id="rId26"/>
    <p:sldId id="347" r:id="rId27"/>
    <p:sldId id="348" r:id="rId28"/>
    <p:sldId id="263" r:id="rId29"/>
  </p:sldIdLst>
  <p:sldSz cx="9144000" cy="6858000" type="screen4x3"/>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208" autoAdjust="0"/>
  </p:normalViewPr>
  <p:slideViewPr>
    <p:cSldViewPr>
      <p:cViewPr varScale="1">
        <p:scale>
          <a:sx n="112" d="100"/>
          <a:sy n="112" d="100"/>
        </p:scale>
        <p:origin x="150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5"/>
            <a:ext cx="2945659" cy="496491"/>
          </a:xfrm>
          <a:prstGeom prst="rect">
            <a:avLst/>
          </a:prstGeom>
        </p:spPr>
        <p:txBody>
          <a:bodyPr vert="horz" lIns="91386" tIns="45695" rIns="91386" bIns="45695" rtlCol="0"/>
          <a:lstStyle>
            <a:lvl1pPr algn="l">
              <a:defRPr sz="1200"/>
            </a:lvl1pPr>
          </a:lstStyle>
          <a:p>
            <a:endParaRPr lang="en-PH"/>
          </a:p>
        </p:txBody>
      </p:sp>
      <p:sp>
        <p:nvSpPr>
          <p:cNvPr id="3" name="Date Placeholder 2"/>
          <p:cNvSpPr>
            <a:spLocks noGrp="1"/>
          </p:cNvSpPr>
          <p:nvPr>
            <p:ph type="dt" sz="quarter" idx="1"/>
          </p:nvPr>
        </p:nvSpPr>
        <p:spPr>
          <a:xfrm>
            <a:off x="3850444" y="5"/>
            <a:ext cx="2945659" cy="496491"/>
          </a:xfrm>
          <a:prstGeom prst="rect">
            <a:avLst/>
          </a:prstGeom>
        </p:spPr>
        <p:txBody>
          <a:bodyPr vert="horz" lIns="91386" tIns="45695" rIns="91386" bIns="45695" rtlCol="0"/>
          <a:lstStyle>
            <a:lvl1pPr algn="r">
              <a:defRPr sz="1200"/>
            </a:lvl1pPr>
          </a:lstStyle>
          <a:p>
            <a:fld id="{13C09DBF-1B47-4884-9E3D-38DB673B544A}" type="datetimeFigureOut">
              <a:rPr lang="en-PH" smtClean="0"/>
              <a:t>22/05/2023</a:t>
            </a:fld>
            <a:endParaRPr lang="en-PH"/>
          </a:p>
        </p:txBody>
      </p:sp>
      <p:sp>
        <p:nvSpPr>
          <p:cNvPr id="4" name="Footer Placeholder 3"/>
          <p:cNvSpPr>
            <a:spLocks noGrp="1"/>
          </p:cNvSpPr>
          <p:nvPr>
            <p:ph type="ftr" sz="quarter" idx="2"/>
          </p:nvPr>
        </p:nvSpPr>
        <p:spPr>
          <a:xfrm>
            <a:off x="6" y="9431600"/>
            <a:ext cx="2945659" cy="496491"/>
          </a:xfrm>
          <a:prstGeom prst="rect">
            <a:avLst/>
          </a:prstGeom>
        </p:spPr>
        <p:txBody>
          <a:bodyPr vert="horz" lIns="91386" tIns="45695" rIns="91386" bIns="45695" rtlCol="0" anchor="b"/>
          <a:lstStyle>
            <a:lvl1pPr algn="l">
              <a:defRPr sz="1200"/>
            </a:lvl1pPr>
          </a:lstStyle>
          <a:p>
            <a:r>
              <a:rPr lang="en-PH"/>
              <a:t>COA Style Guide</a:t>
            </a:r>
          </a:p>
        </p:txBody>
      </p:sp>
      <p:sp>
        <p:nvSpPr>
          <p:cNvPr id="5" name="Slide Number Placeholder 4"/>
          <p:cNvSpPr>
            <a:spLocks noGrp="1"/>
          </p:cNvSpPr>
          <p:nvPr>
            <p:ph type="sldNum" sz="quarter" idx="3"/>
          </p:nvPr>
        </p:nvSpPr>
        <p:spPr>
          <a:xfrm>
            <a:off x="3850444" y="9431600"/>
            <a:ext cx="2945659" cy="496491"/>
          </a:xfrm>
          <a:prstGeom prst="rect">
            <a:avLst/>
          </a:prstGeom>
        </p:spPr>
        <p:txBody>
          <a:bodyPr vert="horz" lIns="91386" tIns="45695" rIns="91386" bIns="45695" rtlCol="0" anchor="b"/>
          <a:lstStyle>
            <a:lvl1pPr algn="r">
              <a:defRPr sz="1200"/>
            </a:lvl1pPr>
          </a:lstStyle>
          <a:p>
            <a:fld id="{541B4812-E9F5-45AF-A5EE-D7EAAF7A1871}" type="slidenum">
              <a:rPr lang="en-PH" smtClean="0"/>
              <a:t>‹#›</a:t>
            </a:fld>
            <a:endParaRPr lang="en-PH"/>
          </a:p>
        </p:txBody>
      </p:sp>
    </p:spTree>
    <p:extLst>
      <p:ext uri="{BB962C8B-B14F-4D97-AF65-F5344CB8AC3E}">
        <p14:creationId xmlns:p14="http://schemas.microsoft.com/office/powerpoint/2010/main" val="284025141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5"/>
            <a:ext cx="2945659" cy="496491"/>
          </a:xfrm>
          <a:prstGeom prst="rect">
            <a:avLst/>
          </a:prstGeom>
        </p:spPr>
        <p:txBody>
          <a:bodyPr vert="horz" lIns="91386" tIns="45695" rIns="91386" bIns="45695" rtlCol="0"/>
          <a:lstStyle>
            <a:lvl1pPr algn="l">
              <a:defRPr sz="1200"/>
            </a:lvl1pPr>
          </a:lstStyle>
          <a:p>
            <a:endParaRPr lang="en-PH"/>
          </a:p>
        </p:txBody>
      </p:sp>
      <p:sp>
        <p:nvSpPr>
          <p:cNvPr id="3" name="Date Placeholder 2"/>
          <p:cNvSpPr>
            <a:spLocks noGrp="1"/>
          </p:cNvSpPr>
          <p:nvPr>
            <p:ph type="dt" idx="1"/>
          </p:nvPr>
        </p:nvSpPr>
        <p:spPr>
          <a:xfrm>
            <a:off x="3850444" y="5"/>
            <a:ext cx="2945659" cy="496491"/>
          </a:xfrm>
          <a:prstGeom prst="rect">
            <a:avLst/>
          </a:prstGeom>
        </p:spPr>
        <p:txBody>
          <a:bodyPr vert="horz" lIns="91386" tIns="45695" rIns="91386" bIns="45695" rtlCol="0"/>
          <a:lstStyle>
            <a:lvl1pPr algn="r">
              <a:defRPr sz="1200"/>
            </a:lvl1pPr>
          </a:lstStyle>
          <a:p>
            <a:fld id="{3DA62D82-AC9B-4E0B-A86E-060E3C1E7B20}" type="datetimeFigureOut">
              <a:rPr lang="en-PH" smtClean="0"/>
              <a:t>22/05/2023</a:t>
            </a:fld>
            <a:endParaRPr lang="en-PH"/>
          </a:p>
        </p:txBody>
      </p:sp>
      <p:sp>
        <p:nvSpPr>
          <p:cNvPr id="4" name="Slide Image Placeholder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386" tIns="45695" rIns="91386" bIns="45695" rtlCol="0" anchor="ctr"/>
          <a:lstStyle/>
          <a:p>
            <a:endParaRPr lang="en-PH"/>
          </a:p>
        </p:txBody>
      </p:sp>
      <p:sp>
        <p:nvSpPr>
          <p:cNvPr id="5" name="Notes Placeholder 4"/>
          <p:cNvSpPr>
            <a:spLocks noGrp="1"/>
          </p:cNvSpPr>
          <p:nvPr>
            <p:ph type="body" sz="quarter" idx="3"/>
          </p:nvPr>
        </p:nvSpPr>
        <p:spPr>
          <a:xfrm>
            <a:off x="679768" y="4716660"/>
            <a:ext cx="5438140" cy="4468416"/>
          </a:xfrm>
          <a:prstGeom prst="rect">
            <a:avLst/>
          </a:prstGeom>
        </p:spPr>
        <p:txBody>
          <a:bodyPr vert="horz" lIns="91386" tIns="45695" rIns="91386" bIns="4569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6" y="9431600"/>
            <a:ext cx="2945659" cy="496491"/>
          </a:xfrm>
          <a:prstGeom prst="rect">
            <a:avLst/>
          </a:prstGeom>
        </p:spPr>
        <p:txBody>
          <a:bodyPr vert="horz" lIns="91386" tIns="45695" rIns="91386" bIns="45695" rtlCol="0" anchor="b"/>
          <a:lstStyle>
            <a:lvl1pPr algn="l">
              <a:defRPr sz="1200"/>
            </a:lvl1pPr>
          </a:lstStyle>
          <a:p>
            <a:r>
              <a:rPr lang="en-PH"/>
              <a:t>COA Style Guide</a:t>
            </a:r>
          </a:p>
        </p:txBody>
      </p:sp>
      <p:sp>
        <p:nvSpPr>
          <p:cNvPr id="7" name="Slide Number Placeholder 6"/>
          <p:cNvSpPr>
            <a:spLocks noGrp="1"/>
          </p:cNvSpPr>
          <p:nvPr>
            <p:ph type="sldNum" sz="quarter" idx="5"/>
          </p:nvPr>
        </p:nvSpPr>
        <p:spPr>
          <a:xfrm>
            <a:off x="3850444" y="9431600"/>
            <a:ext cx="2945659" cy="496491"/>
          </a:xfrm>
          <a:prstGeom prst="rect">
            <a:avLst/>
          </a:prstGeom>
        </p:spPr>
        <p:txBody>
          <a:bodyPr vert="horz" lIns="91386" tIns="45695" rIns="91386" bIns="45695" rtlCol="0" anchor="b"/>
          <a:lstStyle>
            <a:lvl1pPr algn="r">
              <a:defRPr sz="1200"/>
            </a:lvl1pPr>
          </a:lstStyle>
          <a:p>
            <a:fld id="{1FA4932D-E00E-4E33-A541-F06804EE2CED}" type="slidenum">
              <a:rPr lang="en-PH" smtClean="0"/>
              <a:t>‹#›</a:t>
            </a:fld>
            <a:endParaRPr lang="en-PH"/>
          </a:p>
        </p:txBody>
      </p:sp>
    </p:spTree>
    <p:extLst>
      <p:ext uri="{BB962C8B-B14F-4D97-AF65-F5344CB8AC3E}">
        <p14:creationId xmlns:p14="http://schemas.microsoft.com/office/powerpoint/2010/main" val="407756406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dirty="0"/>
              <a:t>Good afternoon everyone,</a:t>
            </a:r>
          </a:p>
          <a:p>
            <a:endParaRPr lang="en-PH" dirty="0"/>
          </a:p>
          <a:p>
            <a:r>
              <a:rPr lang="en-PH" dirty="0"/>
              <a:t>Today,</a:t>
            </a:r>
            <a:r>
              <a:rPr lang="en-PH" baseline="0" dirty="0"/>
              <a:t> I was tasked to discuss with you some updates on: (1) Irregular, Unnecessary, Excessive, Extravagant and Unconscionable, or the IUEEU expenditures; (2) Property, Plant and Equipment (PPE); (3) Special Education Fund (SEF) and Sangguniang Kabataan Reform Act.</a:t>
            </a:r>
          </a:p>
          <a:p>
            <a:endParaRPr lang="en-PH" baseline="0" dirty="0"/>
          </a:p>
          <a:p>
            <a:r>
              <a:rPr lang="en-PH" baseline="0" dirty="0"/>
              <a:t>Next slide, please (Slide No. 2).</a:t>
            </a:r>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1</a:t>
            </a:fld>
            <a:endParaRPr lang="en-PH"/>
          </a:p>
        </p:txBody>
      </p:sp>
    </p:spTree>
    <p:extLst>
      <p:ext uri="{BB962C8B-B14F-4D97-AF65-F5344CB8AC3E}">
        <p14:creationId xmlns:p14="http://schemas.microsoft.com/office/powerpoint/2010/main" val="37490956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Next, I’m going to discuss the Updates on Property, Plant and Equipment.</a:t>
            </a:r>
          </a:p>
          <a:p>
            <a:pPr algn="just"/>
            <a:endParaRPr lang="en-US" dirty="0"/>
          </a:p>
          <a:p>
            <a:pPr algn="just"/>
            <a:r>
              <a:rPr lang="en-US" dirty="0"/>
              <a:t>We have a new law increasing the capitalization threshold on semi-expendable properties under Section 23 of the General Provisions of RA 11639 of the General Appropriations Act of FY 2022, and the corresponding COA guidelines thereon, which is COA Circular No. 2022-004.</a:t>
            </a:r>
          </a:p>
          <a:p>
            <a:pPr algn="just"/>
            <a:endParaRPr lang="en-US" dirty="0"/>
          </a:p>
          <a:p>
            <a:pPr algn="just"/>
            <a:r>
              <a:rPr lang="en-PH" baseline="0" dirty="0"/>
              <a:t>Next slide, please.</a:t>
            </a:r>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10</a:t>
            </a:fld>
            <a:endParaRPr lang="en-PH"/>
          </a:p>
        </p:txBody>
      </p:sp>
    </p:spTree>
    <p:extLst>
      <p:ext uri="{BB962C8B-B14F-4D97-AF65-F5344CB8AC3E}">
        <p14:creationId xmlns:p14="http://schemas.microsoft.com/office/powerpoint/2010/main" val="13230537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352" indent="-171352" algn="just">
              <a:buFont typeface="Arial" panose="020B0604020202020204" pitchFamily="34" charset="0"/>
              <a:buChar char="•"/>
            </a:pPr>
            <a:r>
              <a:rPr lang="en-US" b="0" dirty="0"/>
              <a:t>Section 23 of the General Provisions of GAA FY 2022 </a:t>
            </a:r>
            <a:r>
              <a:rPr lang="en-US" dirty="0"/>
              <a:t>provides that tangible items below P50,000 shall be accounted as semi-expendable property, with conditional implementation as provided in the President’s Veto Message dated December 30, 2021 (Volume I-B, page 819 of RA No. 11639).</a:t>
            </a:r>
          </a:p>
          <a:p>
            <a:pPr marL="171352" indent="-171352" algn="just">
              <a:buFont typeface="Arial" panose="020B0604020202020204" pitchFamily="34" charset="0"/>
              <a:buChar char="•"/>
            </a:pPr>
            <a:endParaRPr lang="en-US" dirty="0"/>
          </a:p>
          <a:p>
            <a:pPr marL="171352" indent="-171352" algn="just">
              <a:buFont typeface="Arial" panose="020B0604020202020204" pitchFamily="34" charset="0"/>
              <a:buChar char="•"/>
            </a:pPr>
            <a:r>
              <a:rPr lang="en-US" dirty="0"/>
              <a:t>Under Item III.B (8) of the President’s Veto Message, the implementation of the above-mentioned provision </a:t>
            </a:r>
            <a:r>
              <a:rPr lang="en-US" b="1" u="sng" dirty="0"/>
              <a:t>shall be subject to the issuance by COA of appropriate accounting and auditing rules and regulations</a:t>
            </a:r>
            <a:r>
              <a:rPr lang="en-US" b="1" dirty="0"/>
              <a:t>.  </a:t>
            </a:r>
          </a:p>
          <a:p>
            <a:pPr algn="just"/>
            <a:endParaRPr lang="en-US" b="1" dirty="0"/>
          </a:p>
          <a:p>
            <a:pPr algn="just"/>
            <a:r>
              <a:rPr lang="en-PH" baseline="0" dirty="0"/>
              <a:t>Next slide, please.</a:t>
            </a:r>
            <a:endParaRPr lang="en-PH"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11</a:t>
            </a:fld>
            <a:endParaRPr lang="en-PH"/>
          </a:p>
        </p:txBody>
      </p:sp>
    </p:spTree>
    <p:extLst>
      <p:ext uri="{BB962C8B-B14F-4D97-AF65-F5344CB8AC3E}">
        <p14:creationId xmlns:p14="http://schemas.microsoft.com/office/powerpoint/2010/main" val="3108979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352" indent="-171352" algn="just">
              <a:buFont typeface="Calibri" panose="020F0502020204030204" pitchFamily="34" charset="0"/>
              <a:buChar char="–"/>
            </a:pPr>
            <a:r>
              <a:rPr lang="en-US" dirty="0"/>
              <a:t>COA Circular No. 2022-004 dated May 31, 2022 was issued to provide the guidelines on the implementation of Section 23 of the General Provisions of RA No. 11639, pursuant to the President’s Veto Message, and in consonance with the rule-making function of COA as provided under Section 2(2), Article IX-D of the 1987 Constitution and Section 25(4) of PD No. 1445, which is to promulgate auditing and accounting rules and regulations so as to facilitate the keeping, and enhance the information value, of the accounts of the government.</a:t>
            </a:r>
          </a:p>
          <a:p>
            <a:pPr marL="171352" indent="-171352" algn="just">
              <a:buFont typeface="Calibri" panose="020F0502020204030204" pitchFamily="34" charset="0"/>
              <a:buChar char="–"/>
            </a:pPr>
            <a:endParaRPr lang="en-US" dirty="0"/>
          </a:p>
          <a:p>
            <a:pPr marL="171352" indent="-171352" algn="just">
              <a:buFont typeface="Calibri" panose="020F0502020204030204" pitchFamily="34" charset="0"/>
              <a:buChar char="–"/>
            </a:pPr>
            <a:r>
              <a:rPr lang="en-US" dirty="0"/>
              <a:t>The Circular shall be implemented by all National Government Agencies, Local Government Units and Government Corporations.</a:t>
            </a:r>
          </a:p>
          <a:p>
            <a:pPr marL="171352" indent="-171352" algn="just">
              <a:buFont typeface="Calibri" panose="020F0502020204030204" pitchFamily="34" charset="0"/>
              <a:buChar char="–"/>
            </a:pPr>
            <a:endParaRPr lang="en-US" dirty="0"/>
          </a:p>
          <a:p>
            <a:pPr marL="171352" indent="-171352" algn="just">
              <a:buFont typeface="Calibri" panose="020F0502020204030204" pitchFamily="34" charset="0"/>
              <a:buChar char="–"/>
            </a:pPr>
            <a:r>
              <a:rPr lang="en-US" dirty="0"/>
              <a:t>Under Item 4.2 of the said COA Circular, the increase in the capitalization threshold shall be considered as a change in accounting policy and shall be applied retrospectively. It means that the new capitalization threshold shall be applied for all tangible items purchased in CY 2022 </a:t>
            </a:r>
            <a:r>
              <a:rPr lang="en-US" b="1" u="sng" dirty="0"/>
              <a:t>onwards and prior years</a:t>
            </a:r>
            <a:r>
              <a:rPr lang="en-US" dirty="0"/>
              <a:t>.</a:t>
            </a:r>
          </a:p>
          <a:p>
            <a:pPr algn="just" defTabSz="913877">
              <a:defRPr/>
            </a:pPr>
            <a:endParaRPr lang="en-US" dirty="0"/>
          </a:p>
          <a:p>
            <a:pPr algn="just"/>
            <a:r>
              <a:rPr lang="en-PH" baseline="0" dirty="0"/>
              <a:t>Next slide, please.</a:t>
            </a:r>
            <a:endParaRPr lang="en-PH" dirty="0"/>
          </a:p>
          <a:p>
            <a:pPr marL="171352" indent="-171352">
              <a:buFont typeface="Calibri" panose="020F0502020204030204" pitchFamily="34" charset="0"/>
              <a:buChar char="–"/>
            </a:pPr>
            <a:endParaRPr lang="en-US" dirty="0"/>
          </a:p>
          <a:p>
            <a:pPr marL="171352" indent="-171352">
              <a:buFont typeface="Calibri" panose="020F0502020204030204" pitchFamily="34" charset="0"/>
              <a:buChar char="–"/>
            </a:pPr>
            <a:endParaRPr lang="en-US" dirty="0"/>
          </a:p>
          <a:p>
            <a:pPr marL="171352" indent="-171352">
              <a:buFont typeface="Calibri" panose="020F0502020204030204" pitchFamily="34" charset="0"/>
              <a:buChar char="–"/>
            </a:pPr>
            <a:endParaRPr lang="en-US" dirty="0"/>
          </a:p>
          <a:p>
            <a:pPr marL="171352" indent="-171352">
              <a:buFont typeface="Calibri" panose="020F0502020204030204" pitchFamily="34" charset="0"/>
              <a:buChar char="–"/>
            </a:pPr>
            <a:endParaRPr lang="en-US" dirty="0"/>
          </a:p>
          <a:p>
            <a:endParaRPr lang="en-US" dirty="0"/>
          </a:p>
          <a:p>
            <a:endParaRPr lang="en-US" dirty="0"/>
          </a:p>
          <a:p>
            <a:endParaRPr lang="en-US" dirty="0"/>
          </a:p>
          <a:p>
            <a:endParaRPr lang="en-US" dirty="0"/>
          </a:p>
          <a:p>
            <a:endParaRPr lang="en-US" dirty="0"/>
          </a:p>
          <a:p>
            <a:endParaRPr lang="en-US"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12</a:t>
            </a:fld>
            <a:endParaRPr lang="en-PH"/>
          </a:p>
        </p:txBody>
      </p:sp>
    </p:spTree>
    <p:extLst>
      <p:ext uri="{BB962C8B-B14F-4D97-AF65-F5344CB8AC3E}">
        <p14:creationId xmlns:p14="http://schemas.microsoft.com/office/powerpoint/2010/main" val="17121725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Under COA Circular No. 2022-004, the accounting for tangible items acquired prior to CY 2022 with amounts from P15,000.00 to below P50,000.00 that were previously classified as property, plant and equipment (PPE) shall be as follows:</a:t>
            </a:r>
          </a:p>
          <a:p>
            <a:pPr algn="just"/>
            <a:endParaRPr lang="en-US" dirty="0"/>
          </a:p>
          <a:p>
            <a:pPr marL="228469" indent="-228469" algn="just" defTabSz="913877">
              <a:buFont typeface="+mj-lt"/>
              <a:buAutoNum type="alphaLcParenR"/>
              <a:defRPr/>
            </a:pPr>
            <a:r>
              <a:rPr lang="en-US" dirty="0"/>
              <a:t>If these items were already issued to the end-user, the carrying amounts of the items shall be </a:t>
            </a:r>
            <a:r>
              <a:rPr lang="en-US" b="1" u="sng" dirty="0"/>
              <a:t>expensed/charged to the Prior Period Adjustment and Government Equity accounts for LGUs</a:t>
            </a:r>
            <a:r>
              <a:rPr lang="en-US" dirty="0"/>
              <a:t>; and</a:t>
            </a:r>
          </a:p>
          <a:p>
            <a:pPr marL="228469" indent="-228469" algn="just" defTabSz="913877">
              <a:buFont typeface="+mj-lt"/>
              <a:buAutoNum type="alphaLcParenR"/>
              <a:defRPr/>
            </a:pPr>
            <a:endParaRPr lang="en-US" dirty="0"/>
          </a:p>
          <a:p>
            <a:pPr marL="228469" indent="-228469" algn="just" defTabSz="913877">
              <a:buFont typeface="+mj-lt"/>
              <a:buAutoNum type="alphaLcParenR"/>
              <a:defRPr/>
            </a:pPr>
            <a:r>
              <a:rPr lang="en-US" dirty="0"/>
              <a:t>If these items are still in the custody of the Supply or Property Division, </a:t>
            </a:r>
            <a:r>
              <a:rPr lang="en-US" b="1" u="sng" dirty="0"/>
              <a:t>the cost shall be reclassified to the appropriate semi-expendable property account</a:t>
            </a:r>
            <a:r>
              <a:rPr lang="en-US" dirty="0"/>
              <a:t>.</a:t>
            </a:r>
          </a:p>
          <a:p>
            <a:pPr algn="just" defTabSz="913877">
              <a:defRPr/>
            </a:pPr>
            <a:endParaRPr lang="en-US" dirty="0"/>
          </a:p>
          <a:p>
            <a:pPr algn="just"/>
            <a:r>
              <a:rPr lang="en-US" dirty="0"/>
              <a:t>However, the existing Revised Chart of Accounts for LGUs does not include the appropriate semi-expendable property accounts, thus, LGUs cannot adopt and implement in its entirety the revised policy on semi-expendable </a:t>
            </a:r>
            <a:r>
              <a:rPr lang="en-PH" dirty="0"/>
              <a:t>property. </a:t>
            </a:r>
            <a:r>
              <a:rPr lang="en-PH" b="1" u="sng" dirty="0"/>
              <a:t>Hence, pending the approval of the supplemental guidelines thereon (which will be included in the Revised Government Accounting Manual for LGUs), the implementation of the </a:t>
            </a:r>
            <a:r>
              <a:rPr lang="en-US" b="1" u="sng" dirty="0"/>
              <a:t>said COA Circular by the LGUs is deferred.</a:t>
            </a:r>
            <a:r>
              <a:rPr lang="en-US" b="1" u="none" dirty="0"/>
              <a:t> </a:t>
            </a:r>
          </a:p>
          <a:p>
            <a:pPr algn="just"/>
            <a:endParaRPr lang="en-US" b="1" u="none" dirty="0"/>
          </a:p>
          <a:p>
            <a:pPr algn="just"/>
            <a:r>
              <a:rPr lang="en-PH" baseline="0" dirty="0"/>
              <a:t>Next slide, please.</a:t>
            </a:r>
            <a:endParaRPr lang="en-PH" dirty="0"/>
          </a:p>
          <a:p>
            <a:pPr marL="171352" indent="-171352" algn="just">
              <a:buFont typeface="Calibri" panose="020F0502020204030204" pitchFamily="34" charset="0"/>
              <a:buChar char="–"/>
            </a:pPr>
            <a:endParaRPr lang="en-US" dirty="0"/>
          </a:p>
          <a:p>
            <a:endParaRPr lang="en-US" dirty="0"/>
          </a:p>
          <a:p>
            <a:endParaRPr lang="en-US" dirty="0"/>
          </a:p>
          <a:p>
            <a:endParaRPr lang="en-US" dirty="0"/>
          </a:p>
          <a:p>
            <a:endParaRPr lang="en-US" dirty="0"/>
          </a:p>
          <a:p>
            <a:endParaRPr lang="en-US" dirty="0"/>
          </a:p>
          <a:p>
            <a:endParaRPr lang="en-US"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13</a:t>
            </a:fld>
            <a:endParaRPr lang="en-PH"/>
          </a:p>
        </p:txBody>
      </p:sp>
    </p:spTree>
    <p:extLst>
      <p:ext uri="{BB962C8B-B14F-4D97-AF65-F5344CB8AC3E}">
        <p14:creationId xmlns:p14="http://schemas.microsoft.com/office/powerpoint/2010/main" val="22436803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Now, let me provide you an update on the implementation of the Government Accounting Manual for Local Government Units.</a:t>
            </a:r>
          </a:p>
          <a:p>
            <a:pPr algn="just"/>
            <a:endParaRPr lang="en-US" dirty="0"/>
          </a:p>
          <a:p>
            <a:pPr algn="just"/>
            <a:r>
              <a:rPr lang="en-PH" baseline="0" dirty="0"/>
              <a:t>Next slide, please.</a:t>
            </a:r>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14</a:t>
            </a:fld>
            <a:endParaRPr lang="en-PH"/>
          </a:p>
        </p:txBody>
      </p:sp>
    </p:spTree>
    <p:extLst>
      <p:ext uri="{BB962C8B-B14F-4D97-AF65-F5344CB8AC3E}">
        <p14:creationId xmlns:p14="http://schemas.microsoft.com/office/powerpoint/2010/main" val="24163451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352" indent="-171352" algn="just">
              <a:buFont typeface="Calibri" panose="020F0502020204030204" pitchFamily="34" charset="0"/>
              <a:buChar char="–"/>
            </a:pPr>
            <a:r>
              <a:rPr lang="en-US" dirty="0"/>
              <a:t>COA Circular No. 2021-007 dated September 6, 2021 pertaining to the “Deferment of the Implementation of </a:t>
            </a:r>
            <a:r>
              <a:rPr lang="en-US" b="1" u="sng" dirty="0"/>
              <a:t>COA Circular No. 2020-004</a:t>
            </a:r>
            <a:r>
              <a:rPr lang="en-US" dirty="0"/>
              <a:t> dated January 31, 2020” </a:t>
            </a:r>
            <a:r>
              <a:rPr lang="en-US" b="1" u="sng" dirty="0"/>
              <a:t>is still effective</a:t>
            </a:r>
            <a:r>
              <a:rPr lang="en-US" dirty="0"/>
              <a:t>, hence, the implementation of the GAM for LGUs is still deferred. </a:t>
            </a:r>
          </a:p>
          <a:p>
            <a:pPr marL="171352" indent="-171352" algn="just">
              <a:buFont typeface="Calibri" panose="020F0502020204030204" pitchFamily="34" charset="0"/>
              <a:buChar char="–"/>
            </a:pPr>
            <a:endParaRPr lang="en-US" dirty="0"/>
          </a:p>
          <a:p>
            <a:pPr marL="171352" indent="-171352" algn="just">
              <a:buFont typeface="Calibri" panose="020F0502020204030204" pitchFamily="34" charset="0"/>
              <a:buChar char="–"/>
            </a:pPr>
            <a:r>
              <a:rPr lang="en-US" dirty="0"/>
              <a:t>To give you an update, the proposed Revised GAM for LGUs was already crafted and is currently undergoing review and finalization. The Revised GAM already includes: </a:t>
            </a:r>
          </a:p>
          <a:p>
            <a:pPr marL="685407" lvl="1" indent="-228469" algn="just">
              <a:buFont typeface="+mj-lt"/>
              <a:buAutoNum type="alphaLcParenR"/>
            </a:pPr>
            <a:r>
              <a:rPr lang="en-US" dirty="0"/>
              <a:t>the new accounting policy on the increased capitalization threshold, </a:t>
            </a:r>
          </a:p>
          <a:p>
            <a:pPr marL="685407" lvl="1" indent="-228469" algn="just">
              <a:buFont typeface="+mj-lt"/>
              <a:buAutoNum type="alphaLcParenR"/>
            </a:pPr>
            <a:r>
              <a:rPr lang="en-US" dirty="0"/>
              <a:t>the appropriate accounts pertaining to the semi-expendable properties, and </a:t>
            </a:r>
          </a:p>
          <a:p>
            <a:pPr marL="685407" lvl="1" indent="-228469" algn="just">
              <a:buFont typeface="+mj-lt"/>
              <a:buAutoNum type="alphaLcParenR"/>
            </a:pPr>
            <a:r>
              <a:rPr lang="en-US" dirty="0"/>
              <a:t>other revisions/enhancements relative to the adoption of the International Public Sector Accounting Standards, or the IPSAS. For the duration of the deferment of the GAM for LGUs, continuous review and evaluation was conducted by COA on the existing accounting manuals to ensure compliance with the IPSAS and its updates, which led to the revisions/enhancements in some of the provisions in the deferred GAM for LGUs.</a:t>
            </a:r>
          </a:p>
          <a:p>
            <a:pPr algn="just" defTabSz="913877">
              <a:defRPr/>
            </a:pPr>
            <a:endParaRPr lang="en-US" dirty="0"/>
          </a:p>
          <a:p>
            <a:pPr algn="just" defTabSz="913877">
              <a:defRPr/>
            </a:pPr>
            <a:r>
              <a:rPr lang="en-US" dirty="0"/>
              <a:t>Should PHALGA have some suggestions, we encourage you to inform us in writing, so we could consider these in our discussions.</a:t>
            </a:r>
          </a:p>
          <a:p>
            <a:pPr algn="just" defTabSz="913877">
              <a:defRPr/>
            </a:pPr>
            <a:endParaRPr lang="en-US" dirty="0"/>
          </a:p>
          <a:p>
            <a:pPr algn="just"/>
            <a:r>
              <a:rPr lang="en-PH" baseline="0" dirty="0"/>
              <a:t>Next slide, please (Slide No. 16)</a:t>
            </a:r>
            <a:endParaRPr lang="en-PH" dirty="0"/>
          </a:p>
          <a:p>
            <a:endParaRPr lang="en-US" dirty="0"/>
          </a:p>
          <a:p>
            <a:pPr marL="685407" lvl="1" indent="-228469">
              <a:buFont typeface="+mj-lt"/>
              <a:buAutoNum type="alphaLcParenR"/>
            </a:pPr>
            <a:endParaRPr lang="en-US" dirty="0"/>
          </a:p>
          <a:p>
            <a:pPr marL="171352" indent="-171352">
              <a:buFont typeface="Calibri" panose="020F0502020204030204" pitchFamily="34" charset="0"/>
              <a:buChar char="–"/>
            </a:pPr>
            <a:endParaRPr lang="en-US"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15</a:t>
            </a:fld>
            <a:endParaRPr lang="en-PH"/>
          </a:p>
        </p:txBody>
      </p:sp>
    </p:spTree>
    <p:extLst>
      <p:ext uri="{BB962C8B-B14F-4D97-AF65-F5344CB8AC3E}">
        <p14:creationId xmlns:p14="http://schemas.microsoft.com/office/powerpoint/2010/main" val="41566704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Now, let’s look into the updates about the Sangguniang Kabataan.</a:t>
            </a:r>
          </a:p>
          <a:p>
            <a:pPr algn="just"/>
            <a:endParaRPr lang="en-US" dirty="0"/>
          </a:p>
          <a:p>
            <a:pPr algn="just"/>
            <a:r>
              <a:rPr lang="en-US" dirty="0"/>
              <a:t>Republic Act No. 11768 was enacted on May 6, 2022. It amended certain provisions of RA No. 10742, or the SK Reform Act of 2015.</a:t>
            </a:r>
          </a:p>
          <a:p>
            <a:pPr algn="just"/>
            <a:endParaRPr lang="en-US" dirty="0"/>
          </a:p>
          <a:p>
            <a:pPr algn="just"/>
            <a:r>
              <a:rPr lang="en-PH" baseline="0" dirty="0"/>
              <a:t>Next slide, please.</a:t>
            </a:r>
            <a:endParaRPr lang="en-PH" dirty="0"/>
          </a:p>
          <a:p>
            <a:endParaRPr lang="en-US" dirty="0"/>
          </a:p>
          <a:p>
            <a:endParaRPr lang="en-US"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16</a:t>
            </a:fld>
            <a:endParaRPr lang="en-PH"/>
          </a:p>
        </p:txBody>
      </p:sp>
    </p:spTree>
    <p:extLst>
      <p:ext uri="{BB962C8B-B14F-4D97-AF65-F5344CB8AC3E}">
        <p14:creationId xmlns:p14="http://schemas.microsoft.com/office/powerpoint/2010/main" val="334358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One of the salient features of R.A. No. 11768 is the grant of monthly honorarium to the SK Members, the Treasurer and the Secretary, as the SK Reform Act</a:t>
            </a:r>
            <a:r>
              <a:rPr lang="en-US" baseline="0" dirty="0"/>
              <a:t> of 2015</a:t>
            </a:r>
            <a:r>
              <a:rPr lang="en-US" dirty="0"/>
              <a:t> under R.A. No. 10742 only provides for the privileges granted to the SK Chairperson.</a:t>
            </a:r>
          </a:p>
          <a:p>
            <a:pPr algn="just"/>
            <a:endParaRPr lang="en-US" dirty="0"/>
          </a:p>
          <a:p>
            <a:pPr algn="just"/>
            <a:r>
              <a:rPr lang="en-US" dirty="0"/>
              <a:t>Under Section 16, Item 6, of R.A. No. 10742, or the SK Reform Act of 2015, </a:t>
            </a:r>
            <a:r>
              <a:rPr lang="en-US" b="1" u="sng" dirty="0"/>
              <a:t>the SK Chairperson shall have the same privileges enjoyed by other Sangguniang Barangay officials</a:t>
            </a:r>
            <a:r>
              <a:rPr lang="en-US" dirty="0"/>
              <a:t>.</a:t>
            </a:r>
          </a:p>
          <a:p>
            <a:pPr algn="just"/>
            <a:endParaRPr lang="en-US" dirty="0"/>
          </a:p>
          <a:p>
            <a:pPr algn="just"/>
            <a:r>
              <a:rPr lang="en-US" dirty="0"/>
              <a:t>The said provision was amended under Section 4 of R.A. No. 11768, which provides that the SK members, including the SK treasurer and the SK secretary, shall receive a monthly honorarium, chargeable against the SK funds, </a:t>
            </a:r>
            <a:r>
              <a:rPr lang="en-US" b="1" u="sng" dirty="0"/>
              <a:t>in addition </a:t>
            </a:r>
            <a:r>
              <a:rPr lang="en-US" dirty="0"/>
              <a:t>to any other compensation provided by the said law, and shall be granted at the end of every regular monthly SK meeting: </a:t>
            </a:r>
            <a:r>
              <a:rPr lang="en-US" b="1" i="1" u="sng" dirty="0"/>
              <a:t>Provided,</a:t>
            </a:r>
            <a:r>
              <a:rPr lang="en-US" b="1" u="sng" dirty="0"/>
              <a:t> That the monthly honorarium shall not exceed the monthly compensation received by their SK chairperson</a:t>
            </a:r>
            <a:r>
              <a:rPr lang="en-US" dirty="0"/>
              <a:t>: </a:t>
            </a:r>
            <a:r>
              <a:rPr lang="en-US" b="1" i="1" u="sng" dirty="0"/>
              <a:t>Provided,</a:t>
            </a:r>
            <a:r>
              <a:rPr lang="en-US" b="1" u="sng" dirty="0"/>
              <a:t> further, That not more than twenty-five percent (25%) of the SK funds shall be allocated for personnel services. The DBM shall issue the necessary guidelines implementing this provision. (already issued by DBM under</a:t>
            </a:r>
            <a:r>
              <a:rPr lang="en-US" b="1" u="sng" dirty="0">
                <a:sym typeface="Wingdings" panose="05000000000000000000" pitchFamily="2" charset="2"/>
              </a:rPr>
              <a:t> </a:t>
            </a:r>
            <a:r>
              <a:rPr lang="en-US" b="1" u="sng" dirty="0"/>
              <a:t>Local Budget Circular No. 148 dated December 23, 2022)</a:t>
            </a:r>
            <a:endParaRPr lang="en-US" dirty="0"/>
          </a:p>
          <a:p>
            <a:pPr algn="just"/>
            <a:endParaRPr lang="en-US" dirty="0"/>
          </a:p>
          <a:p>
            <a:pPr algn="just"/>
            <a:r>
              <a:rPr lang="en-US" b="1" u="sng" dirty="0"/>
              <a:t>The LGUs may provide additional honorarium as well as social welfare contributions and hazard pay </a:t>
            </a:r>
            <a:r>
              <a:rPr lang="en-US" dirty="0"/>
              <a:t>to the </a:t>
            </a:r>
            <a:r>
              <a:rPr lang="en-US" b="1" u="sng" dirty="0"/>
              <a:t>SK chairperson and the elected and appointed members </a:t>
            </a:r>
            <a:r>
              <a:rPr lang="en-US" dirty="0"/>
              <a:t>through their own local ordinances: </a:t>
            </a:r>
            <a:r>
              <a:rPr lang="en-US" i="1" dirty="0"/>
              <a:t>Provided,</a:t>
            </a:r>
            <a:r>
              <a:rPr lang="en-US" dirty="0"/>
              <a:t> That the honorarium as stated in this section shall be subject to the post-audit jurisdiction of the COA.</a:t>
            </a:r>
          </a:p>
          <a:p>
            <a:pPr algn="just"/>
            <a:endParaRPr lang="en-US" dirty="0"/>
          </a:p>
          <a:p>
            <a:pPr algn="just"/>
            <a:r>
              <a:rPr lang="en-US" dirty="0"/>
              <a:t>Item b of the same provision also provides</a:t>
            </a:r>
            <a:r>
              <a:rPr lang="en-US" baseline="0" dirty="0"/>
              <a:t> that </a:t>
            </a:r>
            <a:r>
              <a:rPr lang="en-US" b="1" u="sng" baseline="0" dirty="0"/>
              <a:t>the SK Chairperson shall have the same privileges enjoyed by other SK officials</a:t>
            </a:r>
            <a:r>
              <a:rPr lang="en-US" baseline="0" dirty="0"/>
              <a:t>.</a:t>
            </a:r>
            <a:endParaRPr lang="en-US" dirty="0"/>
          </a:p>
          <a:p>
            <a:pPr algn="just"/>
            <a:endParaRPr lang="en-US" dirty="0"/>
          </a:p>
          <a:p>
            <a:pPr algn="just"/>
            <a:r>
              <a:rPr lang="en-PH" baseline="0" dirty="0"/>
              <a:t>Next slide, please (Slide No. 18).</a:t>
            </a:r>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17</a:t>
            </a:fld>
            <a:endParaRPr lang="en-PH"/>
          </a:p>
        </p:txBody>
      </p:sp>
    </p:spTree>
    <p:extLst>
      <p:ext uri="{BB962C8B-B14F-4D97-AF65-F5344CB8AC3E}">
        <p14:creationId xmlns:p14="http://schemas.microsoft.com/office/powerpoint/2010/main" val="38286581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557" indent="-169557" algn="just">
              <a:buFont typeface="Arial" panose="020B0604020202020204" pitchFamily="34" charset="0"/>
              <a:buChar char="•"/>
            </a:pPr>
            <a:r>
              <a:rPr lang="en-US" dirty="0"/>
              <a:t>Pursuant to Item 6, Section 4, of the Amended SK Reform Act, or R.A. No. 11768, the Department of Budget and Management issued Local Budget Circular No. 148 dated December 23, 2022 to prescribe the guidelines and procedures on the grant of honorarium to SK Officials.</a:t>
            </a:r>
            <a:r>
              <a:rPr lang="en-US" baseline="0" dirty="0"/>
              <a:t> </a:t>
            </a:r>
          </a:p>
          <a:p>
            <a:pPr algn="just"/>
            <a:endParaRPr lang="en-US" b="1" u="sng" baseline="0" dirty="0"/>
          </a:p>
          <a:p>
            <a:pPr marL="169557" indent="-169557" algn="just">
              <a:buFont typeface="Arial" panose="020B0604020202020204" pitchFamily="34" charset="0"/>
              <a:buChar char="•"/>
            </a:pPr>
            <a:r>
              <a:rPr lang="en-US" b="1" u="sng" baseline="0" dirty="0"/>
              <a:t>When we say SK Officials, they include the SK Chairperson, the seven (7) SK </a:t>
            </a:r>
            <a:r>
              <a:rPr lang="en-US" b="1" u="sng" dirty="0"/>
              <a:t>Members, the SK Treasurer, and the SK Secretary.</a:t>
            </a:r>
          </a:p>
          <a:p>
            <a:pPr algn="just"/>
            <a:endParaRPr lang="en-US" dirty="0"/>
          </a:p>
          <a:p>
            <a:pPr algn="just"/>
            <a:r>
              <a:rPr lang="en-PH" baseline="0" dirty="0"/>
              <a:t>Next slide, please.</a:t>
            </a:r>
            <a:endParaRPr lang="en-PH" dirty="0"/>
          </a:p>
          <a:p>
            <a:endParaRPr lang="en-US"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18</a:t>
            </a:fld>
            <a:endParaRPr lang="en-PH"/>
          </a:p>
        </p:txBody>
      </p:sp>
    </p:spTree>
    <p:extLst>
      <p:ext uri="{BB962C8B-B14F-4D97-AF65-F5344CB8AC3E}">
        <p14:creationId xmlns:p14="http://schemas.microsoft.com/office/powerpoint/2010/main" val="29681933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Now, let us tackle some of the important provisions of DBM Local Budget Circular No. 148 that involve local government units.</a:t>
            </a:r>
          </a:p>
          <a:p>
            <a:pPr algn="just"/>
            <a:endParaRPr lang="en-US" dirty="0"/>
          </a:p>
          <a:p>
            <a:pPr algn="just"/>
            <a:r>
              <a:rPr lang="en-US" dirty="0"/>
              <a:t>Item 3 of the said Local Budget Circular provides the policy guidelines on the: (1) grant of honorarium to SK Officials charged against the SK funds, and (2) grant of additional honorarium by the local government units.</a:t>
            </a:r>
          </a:p>
          <a:p>
            <a:pPr algn="just"/>
            <a:endParaRPr lang="en-US" dirty="0"/>
          </a:p>
          <a:p>
            <a:pPr algn="just"/>
            <a:r>
              <a:rPr lang="en-US" dirty="0"/>
              <a:t>Let me focus my discussion about the policy guidelines on the grant of additional honorarium, social welfare contributions and hazard pay to the SK Officials by the local</a:t>
            </a:r>
            <a:r>
              <a:rPr lang="en-US" baseline="0" dirty="0"/>
              <a:t> government units</a:t>
            </a:r>
            <a:r>
              <a:rPr lang="en-US" dirty="0"/>
              <a:t>.</a:t>
            </a:r>
          </a:p>
          <a:p>
            <a:pPr algn="just"/>
            <a:endParaRPr lang="en-US" dirty="0"/>
          </a:p>
          <a:p>
            <a:pPr marL="171352" indent="-171352" algn="just" defTabSz="913877">
              <a:buFont typeface="Arial" panose="020B0604020202020204" pitchFamily="34" charset="0"/>
              <a:buChar char="•"/>
              <a:defRPr/>
            </a:pPr>
            <a:r>
              <a:rPr lang="en-US" dirty="0"/>
              <a:t>The LGUs (i.e. provinces, cities, municipalities, and barangays) may provide additional honorarium, as well as social welfare contributions and hazard pay, to the SK Officials.</a:t>
            </a:r>
          </a:p>
          <a:p>
            <a:pPr marL="171352" indent="-171352" algn="just" defTabSz="913877">
              <a:buFont typeface="Arial" panose="020B0604020202020204" pitchFamily="34" charset="0"/>
              <a:buChar char="•"/>
              <a:defRPr/>
            </a:pPr>
            <a:r>
              <a:rPr lang="en-US" dirty="0"/>
              <a:t>It shall be provided through local ordinances; Provided, that </a:t>
            </a:r>
            <a:r>
              <a:rPr lang="en-US" b="1" u="sng" dirty="0"/>
              <a:t>the grant of the additional honorarium shall be subject to the request of SK Officials, through a letter by the SK Chairperson, submitted to the LGUs concerned prior to the budget year</a:t>
            </a:r>
            <a:r>
              <a:rPr lang="en-US" dirty="0"/>
              <a:t>.</a:t>
            </a:r>
          </a:p>
          <a:p>
            <a:pPr marL="171352" indent="-171352" algn="just" defTabSz="913877">
              <a:buFont typeface="Arial" panose="020B0604020202020204" pitchFamily="34" charset="0"/>
              <a:buChar char="•"/>
              <a:defRPr/>
            </a:pPr>
            <a:r>
              <a:rPr lang="en-US" dirty="0"/>
              <a:t>The grant of additional honorarium, social welfare contributions and hazard pay, to the SK Officials shall be taken up as </a:t>
            </a:r>
            <a:r>
              <a:rPr lang="en-US" b="1" u="sng" dirty="0"/>
              <a:t>financial subsidy to SK</a:t>
            </a:r>
            <a:r>
              <a:rPr lang="en-US" dirty="0"/>
              <a:t> in the books of accounts of the LGU concerned. </a:t>
            </a:r>
          </a:p>
          <a:p>
            <a:pPr marL="171352" indent="-171352" algn="just" defTabSz="913877">
              <a:buFont typeface="Arial" panose="020B0604020202020204" pitchFamily="34" charset="0"/>
              <a:buChar char="•"/>
              <a:defRPr/>
            </a:pPr>
            <a:r>
              <a:rPr lang="en-US" dirty="0"/>
              <a:t>The release of which shall be contingent on the </a:t>
            </a:r>
            <a:r>
              <a:rPr lang="en-US" b="0" u="none" dirty="0"/>
              <a:t>fulfillment of the requirements set forth and agreed upon by both parties in a Memorandum of Agreement or contract.</a:t>
            </a:r>
          </a:p>
          <a:p>
            <a:pPr marL="171352" indent="-171352" algn="just" defTabSz="913877">
              <a:buFont typeface="Arial" panose="020B0604020202020204" pitchFamily="34" charset="0"/>
              <a:buChar char="•"/>
              <a:defRPr/>
            </a:pPr>
            <a:r>
              <a:rPr lang="en-US" dirty="0"/>
              <a:t>The grant of additional honorarium, social welfare contributions and hazard pay shall be subject to their attendance to SK meetings, deliberations, and official activities of the SK.</a:t>
            </a:r>
            <a:r>
              <a:rPr lang="en-US" baseline="0" dirty="0"/>
              <a:t> Under Section 9 of the SK Reform Act of 2015, or R.A. No. 10742, </a:t>
            </a:r>
            <a:r>
              <a:rPr lang="en-US" b="1" u="sng" baseline="0" dirty="0"/>
              <a:t>the </a:t>
            </a:r>
            <a:r>
              <a:rPr lang="en-US" b="1" u="sng" baseline="0" dirty="0" err="1"/>
              <a:t>Sangguniang</a:t>
            </a:r>
            <a:r>
              <a:rPr lang="en-US" b="1" u="sng" baseline="0" dirty="0"/>
              <a:t> </a:t>
            </a:r>
            <a:r>
              <a:rPr lang="en-US" b="1" u="sng" baseline="0" dirty="0" err="1"/>
              <a:t>Kabataan</a:t>
            </a:r>
            <a:r>
              <a:rPr lang="en-US" b="1" u="sng" baseline="0" dirty="0"/>
              <a:t> shall meet regularly once a month</a:t>
            </a:r>
            <a:r>
              <a:rPr lang="en-US" baseline="0" dirty="0"/>
              <a:t>. Special meetings may also be called by the SK Chairperson or any four (4) of its members. The </a:t>
            </a:r>
            <a:r>
              <a:rPr lang="en-US" baseline="0" dirty="0" err="1"/>
              <a:t>Sangguniang</a:t>
            </a:r>
            <a:r>
              <a:rPr lang="en-US" baseline="0" dirty="0"/>
              <a:t> Barangay and the Municipal or City Youth Development Council shall be furnished with notices of regular and special meetings and the minutes of the meetings thereafter.</a:t>
            </a:r>
            <a:endParaRPr lang="en-US" dirty="0"/>
          </a:p>
          <a:p>
            <a:pPr algn="just" defTabSz="913877">
              <a:defRPr/>
            </a:pPr>
            <a:endParaRPr lang="en-US" dirty="0"/>
          </a:p>
          <a:p>
            <a:pPr algn="just"/>
            <a:r>
              <a:rPr lang="en-PH" baseline="0" dirty="0"/>
              <a:t>Next slide, please.</a:t>
            </a:r>
            <a:endParaRPr lang="en-PH"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19</a:t>
            </a:fld>
            <a:endParaRPr lang="en-PH"/>
          </a:p>
        </p:txBody>
      </p:sp>
    </p:spTree>
    <p:extLst>
      <p:ext uri="{BB962C8B-B14F-4D97-AF65-F5344CB8AC3E}">
        <p14:creationId xmlns:p14="http://schemas.microsoft.com/office/powerpoint/2010/main" val="97323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defTabSz="913877">
              <a:defRPr/>
            </a:pPr>
            <a:r>
              <a:rPr lang="en-US" b="0" i="0" dirty="0"/>
              <a:t>First, let</a:t>
            </a:r>
            <a:r>
              <a:rPr lang="en-US" b="0" i="0" baseline="0" dirty="0"/>
              <a:t> us</a:t>
            </a:r>
            <a:r>
              <a:rPr lang="en-US" b="0" i="0" dirty="0"/>
              <a:t> look into the updated</a:t>
            </a:r>
            <a:r>
              <a:rPr lang="en-US" b="0" i="0" baseline="0" dirty="0"/>
              <a:t> </a:t>
            </a:r>
            <a:r>
              <a:rPr lang="en-US" b="0" i="0" dirty="0"/>
              <a:t>guidelines for the prevention and disallowance of Irregular, Unnecessary, Excessive, Extravagant and Unconscionable (IUEEU) Expenditures as prescribed</a:t>
            </a:r>
            <a:r>
              <a:rPr lang="en-US" b="0" i="0" baseline="0" dirty="0"/>
              <a:t> under </a:t>
            </a:r>
            <a:r>
              <a:rPr lang="en-US" b="0" i="0" dirty="0"/>
              <a:t>COA CIRCULAR NO. 2012-003 dated October 29, 2012.</a:t>
            </a:r>
          </a:p>
          <a:p>
            <a:pPr algn="just"/>
            <a:endParaRPr lang="en-US" b="0" i="0" baseline="0" dirty="0"/>
          </a:p>
          <a:p>
            <a:pPr algn="just"/>
            <a:r>
              <a:rPr lang="en-PH" baseline="0" dirty="0"/>
              <a:t>Next slide, please (Slide No. 3)</a:t>
            </a:r>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2</a:t>
            </a:fld>
            <a:endParaRPr lang="en-PH"/>
          </a:p>
        </p:txBody>
      </p:sp>
    </p:spTree>
    <p:extLst>
      <p:ext uri="{BB962C8B-B14F-4D97-AF65-F5344CB8AC3E}">
        <p14:creationId xmlns:p14="http://schemas.microsoft.com/office/powerpoint/2010/main" val="20866519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469" indent="-228469" algn="just" defTabSz="913877">
              <a:buFont typeface="Arial" panose="020B0604020202020204" pitchFamily="34" charset="0"/>
              <a:buChar char="•"/>
              <a:defRPr/>
            </a:pPr>
            <a:r>
              <a:rPr lang="en-US" dirty="0"/>
              <a:t>The additional honorarium, social welfare contributions and hazard pay shall be accounted for and recorded in the </a:t>
            </a:r>
            <a:r>
              <a:rPr lang="en-US" b="1" u="sng" dirty="0"/>
              <a:t>Registry of Specific Purpose Fund Commitments, Payments, and Balances of the SK</a:t>
            </a:r>
            <a:r>
              <a:rPr lang="en-US" dirty="0"/>
              <a:t>. Therefore, the same shall no longer be subject to the planning and budgeting process of the SK. </a:t>
            </a:r>
            <a:r>
              <a:rPr lang="en-US" b="1" u="sng" dirty="0"/>
              <a:t>(Trust Fund concept)</a:t>
            </a:r>
          </a:p>
          <a:p>
            <a:pPr marL="228469" indent="-228469" algn="just" defTabSz="913877">
              <a:buFont typeface="Arial" panose="020B0604020202020204" pitchFamily="34" charset="0"/>
              <a:buChar char="•"/>
              <a:defRPr/>
            </a:pPr>
            <a:endParaRPr lang="en-US" dirty="0"/>
          </a:p>
          <a:p>
            <a:pPr marL="228469" indent="-228469" algn="just" defTabSz="913877">
              <a:buFont typeface="Arial" panose="020B0604020202020204" pitchFamily="34" charset="0"/>
              <a:buChar char="•"/>
              <a:defRPr/>
            </a:pPr>
            <a:r>
              <a:rPr lang="en-US" dirty="0"/>
              <a:t>The grant of additional honorarium, social welfare contributions and hazard pay, to the SK Officials charged against the LGU funds shall be subject to pertinent budgeting, accounting and auditing laws, rules and regulations.</a:t>
            </a:r>
          </a:p>
          <a:p>
            <a:pPr marL="228469" indent="-228469" algn="just" defTabSz="913877">
              <a:buFont typeface="Arial" panose="020B0604020202020204" pitchFamily="34" charset="0"/>
              <a:buChar char="•"/>
              <a:defRPr/>
            </a:pPr>
            <a:endParaRPr lang="en-US" dirty="0"/>
          </a:p>
          <a:p>
            <a:pPr marL="228469" indent="-228469" algn="just" defTabSz="913877">
              <a:buFont typeface="Arial" panose="020B0604020202020204" pitchFamily="34" charset="0"/>
              <a:buChar char="•"/>
              <a:defRPr/>
            </a:pPr>
            <a:r>
              <a:rPr lang="en-US" dirty="0"/>
              <a:t>As for the grant of hazard pay that may be provided by the higher-level LGUs, the same shall conform with the existing laws and guidelines. </a:t>
            </a:r>
          </a:p>
          <a:p>
            <a:pPr marL="228469" indent="-228469" algn="just" defTabSz="913877">
              <a:buFont typeface="Arial" panose="020B0604020202020204" pitchFamily="34" charset="0"/>
              <a:buChar char="•"/>
              <a:defRPr/>
            </a:pPr>
            <a:endParaRPr lang="en-US" dirty="0"/>
          </a:p>
          <a:p>
            <a:pPr algn="just"/>
            <a:r>
              <a:rPr lang="en-PH" baseline="0" dirty="0"/>
              <a:t>Next slide, please.</a:t>
            </a:r>
            <a:endParaRPr lang="en-PH"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20</a:t>
            </a:fld>
            <a:endParaRPr lang="en-PH"/>
          </a:p>
        </p:txBody>
      </p:sp>
    </p:spTree>
    <p:extLst>
      <p:ext uri="{BB962C8B-B14F-4D97-AF65-F5344CB8AC3E}">
        <p14:creationId xmlns:p14="http://schemas.microsoft.com/office/powerpoint/2010/main" val="40893566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469" indent="-228469" algn="just" defTabSz="913877">
              <a:buFont typeface="Arial" panose="020B0604020202020204" pitchFamily="34" charset="0"/>
              <a:buChar char="•"/>
              <a:defRPr/>
            </a:pPr>
            <a:r>
              <a:rPr lang="en-US" dirty="0"/>
              <a:t>In determining the amount of additional honorarium, social welfare contributions and hazard pay, to be given to the SK Officials, funding priorities shall be observed and the LGUs concerned must ensure that the grant of the same will not significantly affect the LGU's capability to allocate adequate funds for the delivery of basic services and facilities and implementation of developmental projects.</a:t>
            </a:r>
          </a:p>
          <a:p>
            <a:pPr marL="228469" indent="-228469" algn="just" defTabSz="913877">
              <a:buFont typeface="Arial" panose="020B0604020202020204" pitchFamily="34" charset="0"/>
              <a:buChar char="•"/>
              <a:defRPr/>
            </a:pPr>
            <a:endParaRPr lang="en-US" dirty="0"/>
          </a:p>
          <a:p>
            <a:pPr marL="228469" indent="-228469" algn="just" defTabSz="913877">
              <a:buFont typeface="Arial" panose="020B0604020202020204" pitchFamily="34" charset="0"/>
              <a:buChar char="•"/>
              <a:defRPr/>
            </a:pPr>
            <a:r>
              <a:rPr lang="en-US" dirty="0"/>
              <a:t>The additional honorarium, social welfare contributions and hazard pay, to be given to the SK Officials, shall be included in the Annual Investment Program of the LGUs concerned. </a:t>
            </a:r>
          </a:p>
          <a:p>
            <a:pPr marL="228469" indent="-228469" algn="just" defTabSz="913877">
              <a:buFont typeface="Arial" panose="020B0604020202020204" pitchFamily="34" charset="0"/>
              <a:buChar char="•"/>
              <a:defRPr/>
            </a:pPr>
            <a:endParaRPr lang="en-US" dirty="0"/>
          </a:p>
          <a:p>
            <a:pPr marL="228469" indent="-228469" algn="just" defTabSz="913877">
              <a:buFont typeface="Arial" panose="020B0604020202020204" pitchFamily="34" charset="0"/>
              <a:buChar char="•"/>
              <a:defRPr/>
            </a:pPr>
            <a:r>
              <a:rPr lang="en-US" dirty="0"/>
              <a:t>The additional honorarium, social welfare contributions and hazard pay, to be given to the SK Officials, shall be transferred/downloaded to the account of the SK in accordance with Item 3.4 of the Handbook on the Financial Transactions of the Sangguniang Kabataan issued through COA Circular No. 2020-003 dated January 28, 2020. </a:t>
            </a:r>
            <a:r>
              <a:rPr lang="en-US" b="1" u="sng" dirty="0"/>
              <a:t>Item 3.4 thereof states that all monies officially received by the SK officials in any capacity or on any occasion shall be accounted for as SK Fund</a:t>
            </a:r>
            <a:r>
              <a:rPr lang="en-US" dirty="0"/>
              <a:t>, unless otherwise provided by law.</a:t>
            </a:r>
          </a:p>
          <a:p>
            <a:pPr marL="228469" indent="-228469" algn="just" defTabSz="913877">
              <a:buFont typeface="Arial" panose="020B0604020202020204" pitchFamily="34" charset="0"/>
              <a:buChar char="•"/>
              <a:defRPr/>
            </a:pPr>
            <a:endParaRPr lang="en-US" dirty="0"/>
          </a:p>
          <a:p>
            <a:pPr algn="just"/>
            <a:r>
              <a:rPr lang="en-PH" baseline="0" dirty="0"/>
              <a:t>Next slide, please.</a:t>
            </a:r>
            <a:endParaRPr lang="en-PH"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21</a:t>
            </a:fld>
            <a:endParaRPr lang="en-PH"/>
          </a:p>
        </p:txBody>
      </p:sp>
    </p:spTree>
    <p:extLst>
      <p:ext uri="{BB962C8B-B14F-4D97-AF65-F5344CB8AC3E}">
        <p14:creationId xmlns:p14="http://schemas.microsoft.com/office/powerpoint/2010/main" val="37945974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469" indent="-228469" algn="just" defTabSz="913877">
              <a:buFont typeface="Arial" panose="020B0604020202020204" pitchFamily="34" charset="0"/>
              <a:buChar char="•"/>
              <a:defRPr/>
            </a:pPr>
            <a:r>
              <a:rPr lang="en-US" dirty="0"/>
              <a:t>In no case shall the grant of additional honorarium to SK Officials result in a situation where the </a:t>
            </a:r>
            <a:r>
              <a:rPr lang="en-US" b="1" u="sng" dirty="0"/>
              <a:t>total honoraria</a:t>
            </a:r>
            <a:r>
              <a:rPr lang="en-US" b="1" u="none" dirty="0"/>
              <a:t> </a:t>
            </a:r>
            <a:r>
              <a:rPr lang="en-US" dirty="0"/>
              <a:t>to be received by the SK Officials will be more than the amount of honorarium being received by the barangay officials of the mother barangay of the SK. </a:t>
            </a:r>
          </a:p>
          <a:p>
            <a:pPr marL="228469" indent="-228469" algn="just" defTabSz="913877">
              <a:buFont typeface="Arial" panose="020B0604020202020204" pitchFamily="34" charset="0"/>
              <a:buChar char="•"/>
              <a:defRPr/>
            </a:pPr>
            <a:endParaRPr lang="en-US" dirty="0"/>
          </a:p>
          <a:p>
            <a:pPr marL="228469" indent="-228469" algn="just" defTabSz="913877">
              <a:buFont typeface="Arial" panose="020B0604020202020204" pitchFamily="34" charset="0"/>
              <a:buChar char="•"/>
              <a:defRPr/>
            </a:pPr>
            <a:r>
              <a:rPr lang="en-US" dirty="0"/>
              <a:t>In the case of the SK chairperson, the total honorarium to be received shall not be more than the amount of honorarium being received by the members of the Sangguniang Barangay. The LGU officials concerned shall establish a mechanism or system to ensure that this policy is strictly observed and enforced.</a:t>
            </a:r>
          </a:p>
          <a:p>
            <a:pPr marL="228469" indent="-228469" algn="just" defTabSz="913877">
              <a:buFont typeface="Arial" panose="020B0604020202020204" pitchFamily="34" charset="0"/>
              <a:buChar char="•"/>
              <a:defRPr/>
            </a:pPr>
            <a:endParaRPr lang="en-US" dirty="0"/>
          </a:p>
          <a:p>
            <a:pPr marL="228469" indent="-228469" algn="just" defTabSz="913877">
              <a:buFont typeface="Arial" panose="020B0604020202020204" pitchFamily="34" charset="0"/>
              <a:buChar char="•"/>
              <a:defRPr/>
            </a:pPr>
            <a:r>
              <a:rPr lang="en-US" dirty="0"/>
              <a:t>The grant of additional honorarium to be received by the SK Officials shall not result in the total honorarium exceeding the rate equivalent to </a:t>
            </a:r>
            <a:r>
              <a:rPr lang="en-US" b="1" u="sng" dirty="0"/>
              <a:t>SG 9, Step 1</a:t>
            </a:r>
            <a:r>
              <a:rPr lang="en-US" dirty="0"/>
              <a:t> in the salary schedule implemented by the city or municipality where the barangay belongs.</a:t>
            </a:r>
          </a:p>
          <a:p>
            <a:pPr marL="228469" indent="-228469" algn="just" defTabSz="913877">
              <a:buFont typeface="Arial" panose="020B0604020202020204" pitchFamily="34" charset="0"/>
              <a:buChar char="•"/>
              <a:defRPr/>
            </a:pPr>
            <a:endParaRPr lang="en-US" dirty="0"/>
          </a:p>
          <a:p>
            <a:pPr algn="just"/>
            <a:r>
              <a:rPr lang="en-PH" baseline="0" dirty="0"/>
              <a:t>Next slide, please.</a:t>
            </a:r>
            <a:endParaRPr lang="en-PH"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22</a:t>
            </a:fld>
            <a:endParaRPr lang="en-PH"/>
          </a:p>
        </p:txBody>
      </p:sp>
    </p:spTree>
    <p:extLst>
      <p:ext uri="{BB962C8B-B14F-4D97-AF65-F5344CB8AC3E}">
        <p14:creationId xmlns:p14="http://schemas.microsoft.com/office/powerpoint/2010/main" val="521995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defTabSz="913877">
              <a:defRPr/>
            </a:pPr>
            <a:r>
              <a:rPr lang="en-US" dirty="0"/>
              <a:t>The responsibility and accountability shall rest upon the:</a:t>
            </a:r>
          </a:p>
          <a:p>
            <a:pPr algn="just" defTabSz="913877">
              <a:defRPr/>
            </a:pPr>
            <a:endParaRPr lang="en-US" dirty="0"/>
          </a:p>
          <a:p>
            <a:pPr marL="228469" indent="-228469" algn="just" defTabSz="913877">
              <a:buFont typeface="Arial" panose="020B0604020202020204" pitchFamily="34" charset="0"/>
              <a:buChar char="•"/>
              <a:defRPr/>
            </a:pPr>
            <a:r>
              <a:rPr lang="en-US" dirty="0"/>
              <a:t>SK chairperson and the elected and appointed members with regard to the determination and payment of honorarium to SK Officials charged against the SK funds</a:t>
            </a:r>
          </a:p>
          <a:p>
            <a:pPr marL="228469" indent="-228469" algn="just" defTabSz="913877">
              <a:buFont typeface="Arial" panose="020B0604020202020204" pitchFamily="34" charset="0"/>
              <a:buChar char="•"/>
              <a:defRPr/>
            </a:pPr>
            <a:endParaRPr lang="en-US" dirty="0"/>
          </a:p>
          <a:p>
            <a:pPr marL="228469" indent="-228469" algn="just" defTabSz="913877">
              <a:buFont typeface="Arial" panose="020B0604020202020204" pitchFamily="34" charset="0"/>
              <a:buChar char="•"/>
              <a:defRPr/>
            </a:pPr>
            <a:r>
              <a:rPr lang="en-US" dirty="0"/>
              <a:t>Local chief executives and other local officials concerned with regard to the payment of additional honorarium, social welfare contributions, and hazard pay charged against the LGU funds; and</a:t>
            </a:r>
          </a:p>
          <a:p>
            <a:pPr marL="228469" indent="-228469" algn="just" defTabSz="913877">
              <a:buFont typeface="Arial" panose="020B0604020202020204" pitchFamily="34" charset="0"/>
              <a:buChar char="•"/>
              <a:defRPr/>
            </a:pPr>
            <a:endParaRPr lang="en-US" dirty="0"/>
          </a:p>
          <a:p>
            <a:pPr marL="228469" indent="-228469" algn="just" defTabSz="913877">
              <a:buFont typeface="Arial" panose="020B0604020202020204" pitchFamily="34" charset="0"/>
              <a:buChar char="•"/>
              <a:defRPr/>
            </a:pPr>
            <a:r>
              <a:rPr lang="en-US" dirty="0"/>
              <a:t>Both the SK and the local officials in ensuring that public funds are strictly utilized in accordance with applicable budgeting, accounting, and auditing laws, rules and regulations.</a:t>
            </a:r>
          </a:p>
          <a:p>
            <a:pPr marL="228469" indent="-228469" algn="just" defTabSz="913877">
              <a:buFont typeface="Arial" panose="020B0604020202020204" pitchFamily="34" charset="0"/>
              <a:buChar char="•"/>
              <a:defRPr/>
            </a:pPr>
            <a:endParaRPr lang="en-US" dirty="0"/>
          </a:p>
          <a:p>
            <a:pPr algn="just"/>
            <a:r>
              <a:rPr lang="en-PH" baseline="0" dirty="0"/>
              <a:t>Next slide, please.</a:t>
            </a:r>
            <a:endParaRPr lang="en-PH"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23</a:t>
            </a:fld>
            <a:endParaRPr lang="en-PH"/>
          </a:p>
        </p:txBody>
      </p:sp>
    </p:spTree>
    <p:extLst>
      <p:ext uri="{BB962C8B-B14F-4D97-AF65-F5344CB8AC3E}">
        <p14:creationId xmlns:p14="http://schemas.microsoft.com/office/powerpoint/2010/main" val="42552112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solidFill>
                  <a:schemeClr val="tx1"/>
                </a:solidFill>
              </a:rPr>
              <a:t>For our last topic, let’s take a look on th</a:t>
            </a:r>
            <a:r>
              <a:rPr lang="en-US" baseline="0" dirty="0">
                <a:solidFill>
                  <a:schemeClr val="tx1"/>
                </a:solidFill>
              </a:rPr>
              <a:t>e updates on Special Education Fund</a:t>
            </a:r>
            <a:r>
              <a:rPr lang="en-US" dirty="0">
                <a:solidFill>
                  <a:schemeClr val="tx1"/>
                </a:solidFill>
              </a:rPr>
              <a:t>.</a:t>
            </a:r>
          </a:p>
          <a:p>
            <a:pPr algn="just"/>
            <a:endParaRPr lang="en-US" dirty="0">
              <a:solidFill>
                <a:schemeClr val="tx1"/>
              </a:solidFill>
            </a:endParaRPr>
          </a:p>
          <a:p>
            <a:pPr algn="just"/>
            <a:r>
              <a:rPr lang="en-PH" baseline="0" dirty="0">
                <a:solidFill>
                  <a:schemeClr val="tx1"/>
                </a:solidFill>
              </a:rPr>
              <a:t>Next slide, please.</a:t>
            </a:r>
            <a:endParaRPr lang="en-PH" dirty="0">
              <a:solidFill>
                <a:schemeClr val="tx1"/>
              </a:solidFill>
            </a:endParaRPr>
          </a:p>
          <a:p>
            <a:pPr marL="171352" indent="-171352">
              <a:buFont typeface="Arial" panose="020B0604020202020204" pitchFamily="34" charset="0"/>
              <a:buChar char="•"/>
            </a:pPr>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24</a:t>
            </a:fld>
            <a:endParaRPr lang="en-PH"/>
          </a:p>
        </p:txBody>
      </p:sp>
    </p:spTree>
    <p:extLst>
      <p:ext uri="{BB962C8B-B14F-4D97-AF65-F5344CB8AC3E}">
        <p14:creationId xmlns:p14="http://schemas.microsoft.com/office/powerpoint/2010/main" val="33475467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557" indent="-169557" algn="just">
              <a:buFont typeface="Calibri" panose="020F0502020204030204" pitchFamily="34" charset="0"/>
              <a:buChar char="–"/>
            </a:pPr>
            <a:r>
              <a:rPr lang="en-US" b="0" dirty="0" err="1">
                <a:solidFill>
                  <a:schemeClr val="tx1">
                    <a:lumMod val="85000"/>
                    <a:lumOff val="15000"/>
                  </a:schemeClr>
                </a:solidFill>
              </a:rPr>
              <a:t>DepEd</a:t>
            </a:r>
            <a:r>
              <a:rPr lang="en-US" b="0" dirty="0">
                <a:solidFill>
                  <a:schemeClr val="tx1">
                    <a:lumMod val="85000"/>
                    <a:lumOff val="15000"/>
                  </a:schemeClr>
                </a:solidFill>
              </a:rPr>
              <a:t>-DBM-DILG Joint Circular (JC) No. 1, series of 2017 </a:t>
            </a:r>
            <a:r>
              <a:rPr lang="en-US" dirty="0">
                <a:solidFill>
                  <a:schemeClr val="tx1">
                    <a:lumMod val="85000"/>
                    <a:lumOff val="15000"/>
                  </a:schemeClr>
                </a:solidFill>
              </a:rPr>
              <a:t>dated </a:t>
            </a:r>
            <a:r>
              <a:rPr lang="en-US" dirty="0"/>
              <a:t>January 19, 2017 was issued to</a:t>
            </a:r>
            <a:r>
              <a:rPr lang="en-US" baseline="0" dirty="0"/>
              <a:t> </a:t>
            </a:r>
            <a:r>
              <a:rPr lang="en-US" dirty="0">
                <a:solidFill>
                  <a:schemeClr val="tx1">
                    <a:lumMod val="85000"/>
                    <a:lumOff val="15000"/>
                  </a:schemeClr>
                </a:solidFill>
              </a:rPr>
              <a:t>prescribe the revised guidelines on the use of the Special Education Fund. </a:t>
            </a:r>
            <a:r>
              <a:rPr lang="en-US" dirty="0"/>
              <a:t>The previous circulars jointly issued by </a:t>
            </a:r>
            <a:r>
              <a:rPr lang="en-US" b="1" u="sng" dirty="0"/>
              <a:t>the DepEd, the DBM, and the DILG</a:t>
            </a:r>
            <a:r>
              <a:rPr lang="en-US" dirty="0"/>
              <a:t> provide the general guidelines on the use of the SEF pursuant to R.A. No. 7160, or the Local Government Code of 1991. Given the observed practices in the utilization of the SEF and the current developments in basic education, particularly the K to 12 program and the Early Childhood Care and Development (ECCD) programs pursuant to R.A. No. 10410, the three (3) departments found the need to reiterate and refocus the policies on the use of the SEF to better support the supplementary budgetary needs of schools and learning centers, hence, the revised guidelines.</a:t>
            </a:r>
          </a:p>
          <a:p>
            <a:pPr algn="just">
              <a:buFont typeface="Wingdings" panose="05000000000000000000" pitchFamily="2" charset="2"/>
              <a:buNone/>
            </a:pPr>
            <a:endParaRPr lang="en-US" dirty="0"/>
          </a:p>
          <a:p>
            <a:pPr marL="169557" indent="-169557" algn="just" defTabSz="913877">
              <a:buFont typeface="Calibri" panose="020F0502020204030204" pitchFamily="34" charset="0"/>
              <a:buChar char="–"/>
              <a:defRPr/>
            </a:pPr>
            <a:r>
              <a:rPr lang="en-US" dirty="0">
                <a:solidFill>
                  <a:schemeClr val="tx1">
                    <a:lumMod val="85000"/>
                    <a:lumOff val="15000"/>
                  </a:schemeClr>
                </a:solidFill>
              </a:rPr>
              <a:t>The said guidelines enumerated the allowable expenses chargeable against the SEF for the: </a:t>
            </a:r>
          </a:p>
          <a:p>
            <a:pPr algn="just" defTabSz="913877">
              <a:defRPr/>
            </a:pPr>
            <a:endParaRPr lang="en-US" dirty="0">
              <a:solidFill>
                <a:schemeClr val="tx1">
                  <a:lumMod val="85000"/>
                  <a:lumOff val="15000"/>
                </a:schemeClr>
              </a:solidFill>
            </a:endParaRPr>
          </a:p>
          <a:p>
            <a:pPr marL="685407" lvl="1" indent="-228469" algn="just" defTabSz="913877">
              <a:buFont typeface="Wingdings" panose="05000000000000000000" pitchFamily="2" charset="2"/>
              <a:buAutoNum type="arabicParenBoth"/>
              <a:defRPr/>
            </a:pPr>
            <a:r>
              <a:rPr lang="en-US" dirty="0">
                <a:solidFill>
                  <a:schemeClr val="tx1">
                    <a:lumMod val="85000"/>
                    <a:lumOff val="15000"/>
                  </a:schemeClr>
                </a:solidFill>
              </a:rPr>
              <a:t>o</a:t>
            </a:r>
            <a:r>
              <a:rPr lang="en-US" dirty="0"/>
              <a:t>peration and maintenance of public schools (Compensation/allowances of elementary and secondary teachers; Salaries/wages of utility workers and security guards hired in public elementary and secondary schools; and Expenses pertaining to the operation of schools, which may include utilities and communication expenses.)</a:t>
            </a:r>
          </a:p>
          <a:p>
            <a:pPr marL="685407" lvl="1" indent="-228469" algn="just" defTabSz="913877">
              <a:buFont typeface="Wingdings" panose="05000000000000000000" pitchFamily="2" charset="2"/>
              <a:buAutoNum type="arabicParenBoth"/>
              <a:defRPr/>
            </a:pPr>
            <a:endParaRPr lang="en-US" dirty="0"/>
          </a:p>
          <a:p>
            <a:pPr marL="685407" lvl="1" indent="-228469" algn="just" defTabSz="913877">
              <a:buFont typeface="Wingdings" panose="05000000000000000000" pitchFamily="2" charset="2"/>
              <a:buAutoNum type="arabicParenBoth"/>
              <a:defRPr/>
            </a:pPr>
            <a:r>
              <a:rPr lang="en-US" dirty="0"/>
              <a:t>construction and repair of school buildings (Construction, repair and maintenance of school buildings and other facilities for public elementary and secondary schools; and </a:t>
            </a:r>
            <a:r>
              <a:rPr lang="en-US" b="1" u="sng" dirty="0"/>
              <a:t>Acquisition and titling of school sites</a:t>
            </a:r>
            <a:r>
              <a:rPr lang="en-US" dirty="0"/>
              <a:t>)</a:t>
            </a:r>
          </a:p>
          <a:p>
            <a:pPr marL="685407" lvl="1" indent="-228469" algn="just" defTabSz="913877">
              <a:buFont typeface="Wingdings" panose="05000000000000000000" pitchFamily="2" charset="2"/>
              <a:buAutoNum type="arabicParenBoth"/>
              <a:defRPr/>
            </a:pPr>
            <a:endParaRPr lang="en-US" dirty="0"/>
          </a:p>
          <a:p>
            <a:pPr marL="685407" lvl="1" indent="-228469" algn="just" defTabSz="913877">
              <a:buFont typeface="Wingdings" panose="05000000000000000000" pitchFamily="2" charset="2"/>
              <a:buAutoNum type="arabicParenBoth"/>
              <a:defRPr/>
            </a:pPr>
            <a:r>
              <a:rPr lang="en-US" dirty="0"/>
              <a:t>school facilities and equipment (Acquisition of laboratory, technical and similar apparatus, and information technology equipment and corollary supporting services like  </a:t>
            </a:r>
            <a:r>
              <a:rPr lang="en-US" b="1" u="sng" dirty="0"/>
              <a:t>internet connection, maintenance</a:t>
            </a:r>
            <a:r>
              <a:rPr lang="en-US" dirty="0"/>
              <a:t>, etc.)</a:t>
            </a:r>
          </a:p>
          <a:p>
            <a:pPr marL="685407" lvl="1" indent="-228469" algn="just" defTabSz="913877">
              <a:buFont typeface="Wingdings" panose="05000000000000000000" pitchFamily="2" charset="2"/>
              <a:buAutoNum type="arabicParenBoth"/>
              <a:defRPr/>
            </a:pPr>
            <a:endParaRPr lang="en-US" dirty="0"/>
          </a:p>
          <a:p>
            <a:pPr marL="685407" lvl="1" indent="-228469" algn="just" defTabSz="913877">
              <a:buFont typeface="Wingdings" panose="05000000000000000000" pitchFamily="2" charset="2"/>
              <a:buAutoNum type="arabicParenBoth"/>
              <a:defRPr/>
            </a:pPr>
            <a:r>
              <a:rPr lang="en-US" dirty="0"/>
              <a:t>educational research (Educational research </a:t>
            </a:r>
            <a:r>
              <a:rPr lang="en-US" b="1" u="sng" dirty="0"/>
              <a:t>other than the research subject areas funded in the DepEd budget</a:t>
            </a:r>
            <a:r>
              <a:rPr lang="en-US" dirty="0"/>
              <a:t>).</a:t>
            </a:r>
          </a:p>
          <a:p>
            <a:pPr marL="685407" lvl="1" indent="-228469" algn="just" defTabSz="913877">
              <a:buFont typeface="Wingdings" panose="05000000000000000000" pitchFamily="2" charset="2"/>
              <a:buAutoNum type="arabicParenBoth"/>
              <a:defRPr/>
            </a:pPr>
            <a:endParaRPr lang="en-US" dirty="0"/>
          </a:p>
          <a:p>
            <a:pPr marL="685407" lvl="1" indent="-228469" algn="just" defTabSz="913877">
              <a:buFont typeface="Wingdings" panose="05000000000000000000" pitchFamily="2" charset="2"/>
              <a:buAutoNum type="arabicParenBoth"/>
              <a:defRPr/>
            </a:pPr>
            <a:r>
              <a:rPr lang="en-US" dirty="0"/>
              <a:t>purchase of books and periodicals (Purchase of library books and periodicals for the libraries of the different elementary and secondary schools; and Purchase of instructional materials, workbooks and textbooks)</a:t>
            </a:r>
          </a:p>
          <a:p>
            <a:pPr marL="685407" lvl="1" indent="-228469" algn="just" defTabSz="913877">
              <a:buFont typeface="Wingdings" panose="05000000000000000000" pitchFamily="2" charset="2"/>
              <a:buAutoNum type="arabicParenBoth"/>
              <a:defRPr/>
            </a:pPr>
            <a:endParaRPr lang="en-US" dirty="0"/>
          </a:p>
          <a:p>
            <a:pPr marL="685407" lvl="1" indent="-228469" algn="just" defTabSz="913877">
              <a:buFont typeface="Wingdings" panose="05000000000000000000" pitchFamily="2" charset="2"/>
              <a:buAutoNum type="arabicParenBoth"/>
              <a:defRPr/>
            </a:pPr>
            <a:r>
              <a:rPr lang="en-US" dirty="0"/>
              <a:t>sports development (Expenses for school sports activities at the national, regional, division, district, municipal and barangay levels); and</a:t>
            </a:r>
          </a:p>
          <a:p>
            <a:pPr marL="685407" lvl="1" indent="-228469" algn="just" defTabSz="913877">
              <a:buFont typeface="Wingdings" panose="05000000000000000000" pitchFamily="2" charset="2"/>
              <a:buAutoNum type="arabicParenBoth"/>
              <a:defRPr/>
            </a:pPr>
            <a:endParaRPr lang="en-US" dirty="0"/>
          </a:p>
          <a:p>
            <a:pPr marL="685407" lvl="1" indent="-228469" algn="just" defTabSz="913877">
              <a:buFont typeface="Wingdings" panose="05000000000000000000" pitchFamily="2" charset="2"/>
              <a:buAutoNum type="arabicParenBoth"/>
              <a:defRPr/>
            </a:pPr>
            <a:r>
              <a:rPr lang="en-US" dirty="0"/>
              <a:t>funding for the Early Childhood Care and Development (ECCD) Program (such as Direct services related to the implementation of the ECCD program, such as salaries/allowances of locally-hired Child Development Teachers and/or Day Care Workers, </a:t>
            </a:r>
            <a:r>
              <a:rPr lang="en-US" dirty="0" err="1"/>
              <a:t>etc</a:t>
            </a:r>
            <a:r>
              <a:rPr lang="en-US" dirty="0"/>
              <a:t>; Organization and support of parent cooperatives to establish community-based ECCD programs; Provision of counterpart funds for the continuing professional development of ECCD public service providers; Provision of facilities for the conduct of the ECCD Program; and Payment of expenses pertaining to the operations of National Child Development Centers, including, but not limited to, utilities (i.e. electricity and water expenses) and communication (i.e. telephone expenses)</a:t>
            </a:r>
          </a:p>
          <a:p>
            <a:pPr marL="685407" lvl="1" indent="-228469" algn="just" defTabSz="913877">
              <a:buFont typeface="Wingdings" panose="05000000000000000000" pitchFamily="2" charset="2"/>
              <a:buAutoNum type="arabicParenBoth"/>
              <a:defRPr/>
            </a:pPr>
            <a:endParaRPr lang="en-US" dirty="0"/>
          </a:p>
          <a:p>
            <a:pPr marL="169557" indent="-169557" algn="just">
              <a:buFont typeface="Calibri" panose="020F0502020204030204" pitchFamily="34" charset="0"/>
              <a:buChar char="–"/>
            </a:pPr>
            <a:r>
              <a:rPr lang="en-US" dirty="0">
                <a:solidFill>
                  <a:schemeClr val="tx1">
                    <a:lumMod val="85000"/>
                    <a:lumOff val="15000"/>
                  </a:schemeClr>
                </a:solidFill>
              </a:rPr>
              <a:t>The guidelines also provide the planning and budgeting policies for the SEF.</a:t>
            </a:r>
          </a:p>
          <a:p>
            <a:pPr algn="just"/>
            <a:endParaRPr lang="en-US" dirty="0">
              <a:solidFill>
                <a:schemeClr val="tx1">
                  <a:lumMod val="85000"/>
                  <a:lumOff val="15000"/>
                </a:schemeClr>
              </a:solidFill>
            </a:endParaRPr>
          </a:p>
          <a:p>
            <a:pPr algn="just" defTabSz="913877">
              <a:defRPr/>
            </a:pPr>
            <a:r>
              <a:rPr lang="en-PH" baseline="0" dirty="0"/>
              <a:t>Next slide, please.</a:t>
            </a:r>
            <a:endParaRPr lang="en-PH" dirty="0"/>
          </a:p>
          <a:p>
            <a:pPr algn="just"/>
            <a:endParaRPr lang="en-US" dirty="0">
              <a:solidFill>
                <a:schemeClr val="tx1">
                  <a:lumMod val="85000"/>
                  <a:lumOff val="15000"/>
                </a:schemeClr>
              </a:solidFill>
            </a:endParaRPr>
          </a:p>
          <a:p>
            <a:pPr algn="just" defTabSz="913877">
              <a:defRPr/>
            </a:pPr>
            <a:endParaRPr lang="en-US" i="0" dirty="0">
              <a:solidFill>
                <a:schemeClr val="tx1">
                  <a:lumMod val="85000"/>
                  <a:lumOff val="15000"/>
                </a:schemeClr>
              </a:solidFill>
            </a:endParaRPr>
          </a:p>
          <a:p>
            <a:pPr algn="just" defTabSz="913877">
              <a:defRPr/>
            </a:pPr>
            <a:endParaRPr lang="en-US" i="0" dirty="0">
              <a:solidFill>
                <a:schemeClr val="tx1">
                  <a:lumMod val="85000"/>
                  <a:lumOff val="15000"/>
                </a:schemeClr>
              </a:solidFill>
            </a:endParaRPr>
          </a:p>
          <a:p>
            <a:pPr algn="just" defTabSz="913877">
              <a:defRPr/>
            </a:pPr>
            <a:endParaRPr lang="en-PH" i="0"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25</a:t>
            </a:fld>
            <a:endParaRPr lang="en-PH"/>
          </a:p>
        </p:txBody>
      </p:sp>
    </p:spTree>
    <p:extLst>
      <p:ext uri="{BB962C8B-B14F-4D97-AF65-F5344CB8AC3E}">
        <p14:creationId xmlns:p14="http://schemas.microsoft.com/office/powerpoint/2010/main" val="25670578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557" indent="-169557" algn="just" defTabSz="913877">
              <a:buFont typeface="Calibri" panose="020F0502020204030204" pitchFamily="34" charset="0"/>
              <a:buChar char="–"/>
              <a:defRPr/>
            </a:pPr>
            <a:r>
              <a:rPr lang="en-US" b="0" dirty="0">
                <a:solidFill>
                  <a:schemeClr val="tx1">
                    <a:lumMod val="85000"/>
                    <a:lumOff val="15000"/>
                  </a:schemeClr>
                </a:solidFill>
              </a:rPr>
              <a:t>On August 27, 2020, the </a:t>
            </a:r>
            <a:r>
              <a:rPr lang="en-US" b="0" dirty="0" err="1">
                <a:solidFill>
                  <a:schemeClr val="tx1">
                    <a:lumMod val="85000"/>
                    <a:lumOff val="15000"/>
                  </a:schemeClr>
                </a:solidFill>
              </a:rPr>
              <a:t>DepEd</a:t>
            </a:r>
            <a:r>
              <a:rPr lang="en-US" b="0" dirty="0">
                <a:solidFill>
                  <a:schemeClr val="tx1">
                    <a:lumMod val="85000"/>
                    <a:lumOff val="15000"/>
                  </a:schemeClr>
                </a:solidFill>
              </a:rPr>
              <a:t>, the DBM, and the DILG issued Joint Circular No. 1, series of 2020 which provides the</a:t>
            </a:r>
            <a:r>
              <a:rPr lang="en-US" dirty="0">
                <a:solidFill>
                  <a:schemeClr val="tx1">
                    <a:lumMod val="85000"/>
                    <a:lumOff val="15000"/>
                  </a:schemeClr>
                </a:solidFill>
              </a:rPr>
              <a:t> addendum to </a:t>
            </a:r>
            <a:r>
              <a:rPr lang="en-US" b="0" dirty="0" err="1">
                <a:solidFill>
                  <a:schemeClr val="tx1">
                    <a:lumMod val="85000"/>
                    <a:lumOff val="15000"/>
                  </a:schemeClr>
                </a:solidFill>
              </a:rPr>
              <a:t>DepEd</a:t>
            </a:r>
            <a:r>
              <a:rPr lang="en-US" b="0" dirty="0">
                <a:solidFill>
                  <a:schemeClr val="tx1">
                    <a:lumMod val="85000"/>
                    <a:lumOff val="15000"/>
                  </a:schemeClr>
                </a:solidFill>
              </a:rPr>
              <a:t>-DBM-DILG Joint Circular No. 1, s. of 2017</a:t>
            </a:r>
            <a:r>
              <a:rPr lang="en-US" baseline="0" dirty="0">
                <a:solidFill>
                  <a:schemeClr val="tx1">
                    <a:lumMod val="85000"/>
                    <a:lumOff val="15000"/>
                  </a:schemeClr>
                </a:solidFill>
              </a:rPr>
              <a:t>.</a:t>
            </a:r>
            <a:endParaRPr lang="en-US" b="0" baseline="0" dirty="0">
              <a:solidFill>
                <a:schemeClr val="tx1">
                  <a:lumMod val="85000"/>
                  <a:lumOff val="15000"/>
                </a:schemeClr>
              </a:solidFill>
            </a:endParaRPr>
          </a:p>
          <a:p>
            <a:pPr algn="just" defTabSz="913877">
              <a:defRPr/>
            </a:pPr>
            <a:endParaRPr lang="en-US" b="0" baseline="0" dirty="0">
              <a:solidFill>
                <a:schemeClr val="tx1">
                  <a:lumMod val="85000"/>
                  <a:lumOff val="15000"/>
                </a:schemeClr>
              </a:solidFill>
            </a:endParaRPr>
          </a:p>
          <a:p>
            <a:pPr marL="169557" indent="-169557" algn="just" defTabSz="913877">
              <a:buFont typeface="Calibri" panose="020F0502020204030204" pitchFamily="34" charset="0"/>
              <a:buChar char="–"/>
              <a:defRPr/>
            </a:pPr>
            <a:r>
              <a:rPr lang="en-US" b="0" dirty="0">
                <a:solidFill>
                  <a:schemeClr val="tx1">
                    <a:lumMod val="85000"/>
                    <a:lumOff val="15000"/>
                  </a:schemeClr>
                </a:solidFill>
              </a:rPr>
              <a:t>The new Joint Circular </a:t>
            </a:r>
            <a:r>
              <a:rPr lang="en-US" dirty="0">
                <a:solidFill>
                  <a:schemeClr val="tx1">
                    <a:lumMod val="85000"/>
                    <a:lumOff val="15000"/>
                  </a:schemeClr>
                </a:solidFill>
              </a:rPr>
              <a:t>provides the additional allowable expenses to be charged against the SEF in view of the passage of R.A. No. 11037 or the </a:t>
            </a:r>
            <a:r>
              <a:rPr lang="en-US" i="1" dirty="0" err="1">
                <a:solidFill>
                  <a:schemeClr val="tx1">
                    <a:lumMod val="85000"/>
                    <a:lumOff val="15000"/>
                  </a:schemeClr>
                </a:solidFill>
              </a:rPr>
              <a:t>Masustansyang</a:t>
            </a:r>
            <a:r>
              <a:rPr lang="en-US" i="1" dirty="0">
                <a:solidFill>
                  <a:schemeClr val="tx1">
                    <a:lumMod val="85000"/>
                    <a:lumOff val="15000"/>
                  </a:schemeClr>
                </a:solidFill>
              </a:rPr>
              <a:t> </a:t>
            </a:r>
            <a:r>
              <a:rPr lang="en-US" i="1" dirty="0" err="1">
                <a:solidFill>
                  <a:schemeClr val="tx1">
                    <a:lumMod val="85000"/>
                    <a:lumOff val="15000"/>
                  </a:schemeClr>
                </a:solidFill>
              </a:rPr>
              <a:t>Pagkain</a:t>
            </a:r>
            <a:r>
              <a:rPr lang="en-US" i="1" dirty="0">
                <a:solidFill>
                  <a:schemeClr val="tx1">
                    <a:lumMod val="85000"/>
                    <a:lumOff val="15000"/>
                  </a:schemeClr>
                </a:solidFill>
              </a:rPr>
              <a:t> Para </a:t>
            </a:r>
            <a:r>
              <a:rPr lang="en-US" i="1" dirty="0" err="1">
                <a:solidFill>
                  <a:schemeClr val="tx1">
                    <a:lumMod val="85000"/>
                    <a:lumOff val="15000"/>
                  </a:schemeClr>
                </a:solidFill>
              </a:rPr>
              <a:t>sa</a:t>
            </a:r>
            <a:r>
              <a:rPr lang="en-US" i="1" dirty="0">
                <a:solidFill>
                  <a:schemeClr val="tx1">
                    <a:lumMod val="85000"/>
                    <a:lumOff val="15000"/>
                  </a:schemeClr>
                </a:solidFill>
              </a:rPr>
              <a:t> </a:t>
            </a:r>
            <a:r>
              <a:rPr lang="en-US" i="1" dirty="0" err="1">
                <a:solidFill>
                  <a:schemeClr val="tx1">
                    <a:lumMod val="85000"/>
                    <a:lumOff val="15000"/>
                  </a:schemeClr>
                </a:solidFill>
              </a:rPr>
              <a:t>Batang</a:t>
            </a:r>
            <a:r>
              <a:rPr lang="en-US" i="1" dirty="0">
                <a:solidFill>
                  <a:schemeClr val="tx1">
                    <a:lumMod val="85000"/>
                    <a:lumOff val="15000"/>
                  </a:schemeClr>
                </a:solidFill>
              </a:rPr>
              <a:t> Pilipino </a:t>
            </a:r>
            <a:r>
              <a:rPr lang="en-US" i="0" dirty="0">
                <a:solidFill>
                  <a:schemeClr val="tx1">
                    <a:lumMod val="85000"/>
                    <a:lumOff val="15000"/>
                  </a:schemeClr>
                </a:solidFill>
              </a:rPr>
              <a:t>Act</a:t>
            </a:r>
            <a:r>
              <a:rPr lang="en-US" baseline="0" dirty="0">
                <a:solidFill>
                  <a:schemeClr val="tx1">
                    <a:lumMod val="85000"/>
                    <a:lumOff val="15000"/>
                  </a:schemeClr>
                </a:solidFill>
              </a:rPr>
              <a:t>.</a:t>
            </a:r>
          </a:p>
          <a:p>
            <a:pPr algn="just" defTabSz="913877">
              <a:buFont typeface="Wingdings" panose="05000000000000000000" pitchFamily="2" charset="2"/>
              <a:buChar char="Ø"/>
              <a:defRPr/>
            </a:pPr>
            <a:endParaRPr lang="en-US" baseline="0" dirty="0">
              <a:solidFill>
                <a:schemeClr val="tx1">
                  <a:lumMod val="85000"/>
                  <a:lumOff val="15000"/>
                </a:schemeClr>
              </a:solidFill>
            </a:endParaRPr>
          </a:p>
          <a:p>
            <a:pPr marL="169557" indent="-169557" algn="just" defTabSz="913877">
              <a:buFont typeface="Calibri" panose="020F0502020204030204" pitchFamily="34" charset="0"/>
              <a:buChar char="–"/>
              <a:defRPr/>
            </a:pPr>
            <a:r>
              <a:rPr lang="en-US" baseline="0" dirty="0">
                <a:solidFill>
                  <a:schemeClr val="tx1">
                    <a:lumMod val="85000"/>
                    <a:lumOff val="15000"/>
                  </a:schemeClr>
                </a:solidFill>
              </a:rPr>
              <a:t>The new joint circular provides funding for the implementation of the </a:t>
            </a:r>
            <a:r>
              <a:rPr lang="en-US" dirty="0"/>
              <a:t>National Feeding Program for undernourished children in public day care, kindergarten and elementary schools, particularly for the following purposes:</a:t>
            </a:r>
          </a:p>
          <a:p>
            <a:pPr algn="just" defTabSz="913877">
              <a:buFont typeface="Wingdings" panose="05000000000000000000" pitchFamily="2" charset="2"/>
              <a:buChar char="Ø"/>
              <a:defRPr/>
            </a:pPr>
            <a:endParaRPr lang="en-US" dirty="0">
              <a:solidFill>
                <a:schemeClr val="tx1">
                  <a:lumMod val="85000"/>
                  <a:lumOff val="15000"/>
                </a:schemeClr>
              </a:solidFill>
            </a:endParaRPr>
          </a:p>
          <a:p>
            <a:pPr marL="913877" lvl="1" indent="-456938" algn="just" defTabSz="913877">
              <a:buFont typeface="+mj-lt"/>
              <a:buAutoNum type="arabicParenR"/>
              <a:defRPr/>
            </a:pPr>
            <a:r>
              <a:rPr lang="en-US" dirty="0">
                <a:solidFill>
                  <a:schemeClr val="tx1">
                    <a:lumMod val="85000"/>
                    <a:lumOff val="15000"/>
                  </a:schemeClr>
                </a:solidFill>
              </a:rPr>
              <a:t>Supplemental Feeding Program for Day Care Children;</a:t>
            </a:r>
          </a:p>
          <a:p>
            <a:pPr marL="913877" lvl="1" indent="-456938" algn="just" defTabSz="913877">
              <a:buFont typeface="+mj-lt"/>
              <a:buAutoNum type="arabicParenR"/>
              <a:defRPr/>
            </a:pPr>
            <a:r>
              <a:rPr lang="en-US" dirty="0">
                <a:solidFill>
                  <a:schemeClr val="tx1">
                    <a:lumMod val="85000"/>
                    <a:lumOff val="15000"/>
                  </a:schemeClr>
                </a:solidFill>
              </a:rPr>
              <a:t>School-Based Feeding Program;</a:t>
            </a:r>
          </a:p>
          <a:p>
            <a:pPr marL="913877" lvl="1" indent="-456938" algn="just" defTabSz="913877">
              <a:buFont typeface="+mj-lt"/>
              <a:buAutoNum type="arabicParenR"/>
              <a:defRPr/>
            </a:pPr>
            <a:r>
              <a:rPr lang="en-US" dirty="0">
                <a:solidFill>
                  <a:schemeClr val="tx1">
                    <a:lumMod val="85000"/>
                    <a:lumOff val="15000"/>
                  </a:schemeClr>
                </a:solidFill>
              </a:rPr>
              <a:t>Milk Feeding Program;</a:t>
            </a:r>
          </a:p>
          <a:p>
            <a:pPr marL="913877" lvl="1" indent="-456938" algn="just" defTabSz="913877">
              <a:buFont typeface="+mj-lt"/>
              <a:buAutoNum type="arabicParenR"/>
              <a:defRPr/>
            </a:pPr>
            <a:r>
              <a:rPr lang="en-US" dirty="0">
                <a:solidFill>
                  <a:schemeClr val="tx1">
                    <a:lumMod val="85000"/>
                    <a:lumOff val="15000"/>
                  </a:schemeClr>
                </a:solidFill>
              </a:rPr>
              <a:t>Micronutrient Supplements;</a:t>
            </a:r>
          </a:p>
          <a:p>
            <a:pPr marL="913877" lvl="1" indent="-456938" algn="just" defTabSz="913877">
              <a:buFont typeface="+mj-lt"/>
              <a:buAutoNum type="arabicParenR"/>
              <a:defRPr/>
            </a:pPr>
            <a:r>
              <a:rPr lang="en-US" dirty="0">
                <a:solidFill>
                  <a:schemeClr val="tx1">
                    <a:lumMod val="85000"/>
                    <a:lumOff val="15000"/>
                  </a:schemeClr>
                </a:solidFill>
              </a:rPr>
              <a:t>Health Examination, Vaccination, and Deworming;</a:t>
            </a:r>
          </a:p>
          <a:p>
            <a:pPr marL="913877" lvl="1" indent="-456938" algn="just" defTabSz="913877">
              <a:buFont typeface="+mj-lt"/>
              <a:buAutoNum type="arabicParenR"/>
              <a:defRPr/>
            </a:pPr>
            <a:r>
              <a:rPr lang="en-US" dirty="0" err="1">
                <a:solidFill>
                  <a:schemeClr val="tx1">
                    <a:lumMod val="85000"/>
                    <a:lumOff val="15000"/>
                  </a:schemeClr>
                </a:solidFill>
              </a:rPr>
              <a:t>Gulayan</a:t>
            </a:r>
            <a:r>
              <a:rPr lang="en-US" dirty="0">
                <a:solidFill>
                  <a:schemeClr val="tx1">
                    <a:lumMod val="85000"/>
                    <a:lumOff val="15000"/>
                  </a:schemeClr>
                </a:solidFill>
              </a:rPr>
              <a:t> </a:t>
            </a:r>
            <a:r>
              <a:rPr lang="en-US" dirty="0" err="1">
                <a:solidFill>
                  <a:schemeClr val="tx1">
                    <a:lumMod val="85000"/>
                    <a:lumOff val="15000"/>
                  </a:schemeClr>
                </a:solidFill>
              </a:rPr>
              <a:t>sa</a:t>
            </a:r>
            <a:r>
              <a:rPr lang="en-US" dirty="0">
                <a:solidFill>
                  <a:schemeClr val="tx1">
                    <a:lumMod val="85000"/>
                    <a:lumOff val="15000"/>
                  </a:schemeClr>
                </a:solidFill>
              </a:rPr>
              <a:t> </a:t>
            </a:r>
            <a:r>
              <a:rPr lang="en-US" dirty="0" err="1">
                <a:solidFill>
                  <a:schemeClr val="tx1">
                    <a:lumMod val="85000"/>
                    <a:lumOff val="15000"/>
                  </a:schemeClr>
                </a:solidFill>
              </a:rPr>
              <a:t>Paaralan</a:t>
            </a:r>
            <a:r>
              <a:rPr lang="en-US" dirty="0">
                <a:solidFill>
                  <a:schemeClr val="tx1">
                    <a:lumMod val="85000"/>
                    <a:lumOff val="15000"/>
                  </a:schemeClr>
                </a:solidFill>
              </a:rPr>
              <a:t>;</a:t>
            </a:r>
          </a:p>
          <a:p>
            <a:pPr marL="913877" lvl="1" indent="-456938" algn="just" defTabSz="913877">
              <a:buFont typeface="+mj-lt"/>
              <a:buAutoNum type="arabicParenR"/>
              <a:defRPr/>
            </a:pPr>
            <a:r>
              <a:rPr lang="en-US" dirty="0">
                <a:solidFill>
                  <a:schemeClr val="tx1">
                    <a:lumMod val="85000"/>
                    <a:lumOff val="15000"/>
                  </a:schemeClr>
                </a:solidFill>
              </a:rPr>
              <a:t>Water, Sanitation, and Hygiene (WASH); and</a:t>
            </a:r>
          </a:p>
          <a:p>
            <a:pPr marL="913877" lvl="1" indent="-456938" algn="just" defTabSz="913877">
              <a:buFont typeface="+mj-lt"/>
              <a:buAutoNum type="arabicParenR"/>
              <a:defRPr/>
            </a:pPr>
            <a:r>
              <a:rPr lang="en-US" dirty="0">
                <a:solidFill>
                  <a:schemeClr val="tx1">
                    <a:lumMod val="85000"/>
                    <a:lumOff val="15000"/>
                  </a:schemeClr>
                </a:solidFill>
              </a:rPr>
              <a:t>Integrated Nutrition Education, Behavioral Transformation, and Social Mobilization.</a:t>
            </a:r>
          </a:p>
          <a:p>
            <a:pPr marL="685407" lvl="1" indent="-228469" algn="just" defTabSz="913877">
              <a:buFont typeface="+mj-lt"/>
              <a:buAutoNum type="arabicParenR"/>
              <a:defRPr/>
            </a:pPr>
            <a:endParaRPr lang="en-US" dirty="0">
              <a:solidFill>
                <a:schemeClr val="tx1">
                  <a:lumMod val="85000"/>
                  <a:lumOff val="15000"/>
                </a:schemeClr>
              </a:solidFill>
            </a:endParaRPr>
          </a:p>
          <a:p>
            <a:pPr algn="just" defTabSz="913877">
              <a:defRPr/>
            </a:pPr>
            <a:r>
              <a:rPr lang="en-PH" baseline="0" dirty="0"/>
              <a:t>Next slide please (Slide No. 27)</a:t>
            </a:r>
          </a:p>
          <a:p>
            <a:pPr algn="just" defTabSz="913877">
              <a:defRPr/>
            </a:pPr>
            <a:endParaRPr lang="en-PH" baseline="0" dirty="0"/>
          </a:p>
          <a:p>
            <a:pPr algn="just" defTabSz="913877">
              <a:defRPr/>
            </a:pPr>
            <a:endParaRPr lang="en-PH" dirty="0"/>
          </a:p>
          <a:p>
            <a:pPr algn="just"/>
            <a:endParaRPr lang="en-US" dirty="0">
              <a:solidFill>
                <a:schemeClr val="tx1">
                  <a:lumMod val="85000"/>
                  <a:lumOff val="15000"/>
                </a:schemeClr>
              </a:solidFill>
            </a:endParaRPr>
          </a:p>
          <a:p>
            <a:pPr algn="just" defTabSz="913877">
              <a:defRPr/>
            </a:pPr>
            <a:endParaRPr lang="en-US" i="0" dirty="0">
              <a:solidFill>
                <a:schemeClr val="tx1">
                  <a:lumMod val="85000"/>
                  <a:lumOff val="15000"/>
                </a:schemeClr>
              </a:solidFill>
            </a:endParaRPr>
          </a:p>
          <a:p>
            <a:pPr algn="just" defTabSz="913877">
              <a:defRPr/>
            </a:pPr>
            <a:endParaRPr lang="en-US" i="0" dirty="0">
              <a:solidFill>
                <a:schemeClr val="tx1">
                  <a:lumMod val="85000"/>
                  <a:lumOff val="15000"/>
                </a:schemeClr>
              </a:solidFill>
            </a:endParaRPr>
          </a:p>
          <a:p>
            <a:pPr algn="just" defTabSz="913877">
              <a:defRPr/>
            </a:pPr>
            <a:endParaRPr lang="en-PH" i="0"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26</a:t>
            </a:fld>
            <a:endParaRPr lang="en-PH"/>
          </a:p>
        </p:txBody>
      </p:sp>
    </p:spTree>
    <p:extLst>
      <p:ext uri="{BB962C8B-B14F-4D97-AF65-F5344CB8AC3E}">
        <p14:creationId xmlns:p14="http://schemas.microsoft.com/office/powerpoint/2010/main" val="4423429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baseline="0" dirty="0"/>
              <a:t>Let’s have a recap of this afternoon’s discussion.</a:t>
            </a:r>
          </a:p>
          <a:p>
            <a:pPr algn="just"/>
            <a:endParaRPr lang="en-US" baseline="0" dirty="0"/>
          </a:p>
          <a:p>
            <a:pPr marL="171431" indent="-171431" algn="just">
              <a:buFont typeface="Arial" panose="020B0604020202020204" pitchFamily="34" charset="0"/>
              <a:buChar char="•"/>
            </a:pPr>
            <a:r>
              <a:rPr lang="en-US" baseline="0" dirty="0"/>
              <a:t>On IUEEU Expenditures, sample transactions for each type of expenditure are provided in Annexes A to F of COA Circular No. 2012-003, for your reference;</a:t>
            </a:r>
          </a:p>
          <a:p>
            <a:pPr marL="628578" lvl="1" indent="-171431" algn="just">
              <a:buFont typeface="Arial" panose="020B0604020202020204" pitchFamily="34" charset="0"/>
              <a:buChar char="•"/>
            </a:pPr>
            <a:r>
              <a:rPr lang="en-US" baseline="0" dirty="0"/>
              <a:t>Annex A – Irregular Expenditures</a:t>
            </a:r>
          </a:p>
          <a:p>
            <a:pPr marL="628578" lvl="1" indent="-171431" algn="just">
              <a:buFont typeface="Arial" panose="020B0604020202020204" pitchFamily="34" charset="0"/>
              <a:buChar char="•"/>
            </a:pPr>
            <a:r>
              <a:rPr lang="en-US" baseline="0" dirty="0"/>
              <a:t>Annex B – Illegal Expenditures</a:t>
            </a:r>
          </a:p>
          <a:p>
            <a:pPr marL="628578" lvl="1" indent="-171431" algn="just">
              <a:buFont typeface="Arial" panose="020B0604020202020204" pitchFamily="34" charset="0"/>
              <a:buChar char="•"/>
            </a:pPr>
            <a:r>
              <a:rPr lang="en-US" baseline="0" dirty="0"/>
              <a:t>Annex C – Unnecessary Expenditures</a:t>
            </a:r>
          </a:p>
          <a:p>
            <a:pPr marL="628578" lvl="1" indent="-171431" algn="just">
              <a:buFont typeface="Arial" panose="020B0604020202020204" pitchFamily="34" charset="0"/>
              <a:buChar char="•"/>
            </a:pPr>
            <a:r>
              <a:rPr lang="en-US" baseline="0" dirty="0"/>
              <a:t>Annex D – Excessive Expenditures</a:t>
            </a:r>
          </a:p>
          <a:p>
            <a:pPr marL="628578" lvl="1" indent="-171431" algn="just">
              <a:buFont typeface="Arial" panose="020B0604020202020204" pitchFamily="34" charset="0"/>
              <a:buChar char="•"/>
            </a:pPr>
            <a:r>
              <a:rPr lang="en-US" baseline="0" dirty="0"/>
              <a:t>Annex E – Extravagant Expenditures</a:t>
            </a:r>
          </a:p>
          <a:p>
            <a:pPr marL="628578" lvl="1" indent="-171431" algn="just">
              <a:buFont typeface="Arial" panose="020B0604020202020204" pitchFamily="34" charset="0"/>
              <a:buChar char="•"/>
            </a:pPr>
            <a:r>
              <a:rPr lang="en-US" baseline="0" dirty="0"/>
              <a:t>Annex F – Unconscionable Expenditures</a:t>
            </a:r>
          </a:p>
          <a:p>
            <a:pPr marL="171431" indent="-171431" algn="just">
              <a:buFont typeface="Arial" panose="020B0604020202020204" pitchFamily="34" charset="0"/>
              <a:buChar char="•"/>
            </a:pPr>
            <a:endParaRPr lang="en-US" baseline="0" dirty="0"/>
          </a:p>
          <a:p>
            <a:pPr marL="171431" indent="-171431" algn="just">
              <a:buFont typeface="Arial" panose="020B0604020202020204" pitchFamily="34" charset="0"/>
              <a:buChar char="•"/>
            </a:pPr>
            <a:r>
              <a:rPr lang="en-US" baseline="0" dirty="0"/>
              <a:t>On the new policy on semi-expendable property, the implementation by the LGUs of </a:t>
            </a:r>
            <a:r>
              <a:rPr lang="en-US" dirty="0"/>
              <a:t>COA Circular No. 2022-004, or the “</a:t>
            </a:r>
            <a:r>
              <a:rPr lang="en-US" i="1" dirty="0"/>
              <a:t>Guidelines on the Implementation of Section 23 of the General Provisions of Republic Act (RA) No. 11639 also known as the General Appropriations Act (GAA) for Fiscal Year (FY) 2022 relative to the increase in the capitalization threshold from 15,000.00 to P50,000.00</a:t>
            </a:r>
            <a:r>
              <a:rPr lang="en-US" dirty="0"/>
              <a:t>”, is deferred pending the issuance of the supplemental guidelines, which will be included in the Revised GAM for LGUs. </a:t>
            </a:r>
          </a:p>
          <a:p>
            <a:pPr marL="171431" indent="-171431" algn="just">
              <a:buFont typeface="Arial" panose="020B0604020202020204" pitchFamily="34" charset="0"/>
              <a:buChar char="•"/>
            </a:pPr>
            <a:endParaRPr lang="en-US" dirty="0"/>
          </a:p>
          <a:p>
            <a:pPr marL="171431" indent="-171431" algn="just">
              <a:buFont typeface="Arial" panose="020B0604020202020204" pitchFamily="34" charset="0"/>
              <a:buChar char="•"/>
            </a:pPr>
            <a:r>
              <a:rPr lang="en-US" dirty="0"/>
              <a:t>On the implementation of GAM for LGUs, the same is still deferred under COA Circular No. 2021-007. The proposed Revised GAM for LGUs is currently undergoing review and finalization.  The said revised Manual already includes the provisions on semi-expendable property, including the appropriate account titles and account codes.</a:t>
            </a:r>
          </a:p>
          <a:p>
            <a:pPr algn="just"/>
            <a:r>
              <a:rPr lang="en-US" dirty="0"/>
              <a:t>    </a:t>
            </a:r>
          </a:p>
          <a:p>
            <a:pPr algn="just"/>
            <a:r>
              <a:rPr lang="en-US" dirty="0"/>
              <a:t>     Again, should PHALGA have some suggestions, please do not hesitate to inform COA, through the Government Accountancy Sector, for consideration.</a:t>
            </a:r>
          </a:p>
          <a:p>
            <a:pPr algn="just"/>
            <a:endParaRPr lang="en-US" dirty="0"/>
          </a:p>
          <a:p>
            <a:pPr marL="171431" indent="-171431" algn="just">
              <a:buFont typeface="Arial" panose="020B0604020202020204" pitchFamily="34" charset="0"/>
              <a:buChar char="•"/>
            </a:pPr>
            <a:r>
              <a:rPr lang="en-US" dirty="0"/>
              <a:t>On the provision of SK Honorarium, Section 4 of R.A. No. 11768 (amending Section 16 of R.A. No. 10742) provides for the monthly honorarium, chargeable against the SK Funds, to be received by the SK Officials, and the additional honorarium that may be given by the LGU concerned. For the guidelines and procedures on the grant of honorarium to the SK Officials, please refer to DBM Local Budget Circular No. 148</a:t>
            </a:r>
          </a:p>
          <a:p>
            <a:pPr marL="171431" indent="-171431" algn="just">
              <a:buFont typeface="Arial" panose="020B0604020202020204" pitchFamily="34" charset="0"/>
              <a:buChar char="•"/>
            </a:pPr>
            <a:endParaRPr lang="en-US" dirty="0"/>
          </a:p>
          <a:p>
            <a:pPr marL="171431" indent="-171431" algn="just" defTabSz="914295">
              <a:buFont typeface="Arial" panose="020B0604020202020204" pitchFamily="34" charset="0"/>
              <a:buChar char="•"/>
            </a:pPr>
            <a:r>
              <a:rPr lang="en-US" baseline="0" dirty="0"/>
              <a:t>On the SEF Utilization, please refer to DepEd-DBM-DILG Joint Circular No. 1, series of 2017 and DepEd-DBM-DILG Joint Circular </a:t>
            </a:r>
            <a:r>
              <a:rPr lang="en-US" dirty="0">
                <a:solidFill>
                  <a:schemeClr val="tx1">
                    <a:lumMod val="85000"/>
                    <a:lumOff val="15000"/>
                  </a:schemeClr>
                </a:solidFill>
              </a:rPr>
              <a:t>No. 1, s. 2020 for the updated guidelines, including the allowable expenditures to be charged against the SEF.</a:t>
            </a:r>
            <a:endParaRPr lang="en-US" dirty="0"/>
          </a:p>
          <a:p>
            <a:pPr algn="just"/>
            <a:endParaRPr lang="en-US" baseline="0" dirty="0"/>
          </a:p>
          <a:p>
            <a:pPr algn="just"/>
            <a:r>
              <a:rPr lang="en-PH" baseline="0" dirty="0"/>
              <a:t>End of presentation.</a:t>
            </a:r>
          </a:p>
          <a:p>
            <a:pPr algn="just"/>
            <a:endParaRPr lang="en-US" baseline="0" dirty="0"/>
          </a:p>
          <a:p>
            <a:pPr algn="just"/>
            <a:r>
              <a:rPr lang="en-US" baseline="0" dirty="0"/>
              <a:t>Next slide, please.</a:t>
            </a:r>
            <a:endParaRPr lang="en-PH"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27</a:t>
            </a:fld>
            <a:endParaRPr lang="en-PH"/>
          </a:p>
        </p:txBody>
      </p:sp>
    </p:spTree>
    <p:extLst>
      <p:ext uri="{BB962C8B-B14F-4D97-AF65-F5344CB8AC3E}">
        <p14:creationId xmlns:p14="http://schemas.microsoft.com/office/powerpoint/2010/main" val="7641372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28</a:t>
            </a:fld>
            <a:endParaRPr lang="en-PH"/>
          </a:p>
        </p:txBody>
      </p:sp>
    </p:spTree>
    <p:extLst>
      <p:ext uri="{BB962C8B-B14F-4D97-AF65-F5344CB8AC3E}">
        <p14:creationId xmlns:p14="http://schemas.microsoft.com/office/powerpoint/2010/main" val="695075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537" indent="-169537" algn="just">
              <a:buFont typeface="Wingdings" panose="05000000000000000000" pitchFamily="2" charset="2"/>
              <a:buChar char="Ø"/>
            </a:pPr>
            <a:r>
              <a:rPr lang="en-US" dirty="0"/>
              <a:t>The 1987 Philippine Constitution, under Section 2(2), Article IX-D, explicitly provides the authority of COA to promulgate accounting and auditing rules and regulations for the prevention and disallowance of IUEEU expenditures.</a:t>
            </a:r>
          </a:p>
          <a:p>
            <a:pPr algn="just"/>
            <a:endParaRPr lang="en-US" dirty="0"/>
          </a:p>
          <a:p>
            <a:pPr marL="169537" indent="-169537" algn="just" defTabSz="904200">
              <a:buFont typeface="Wingdings" panose="05000000000000000000" pitchFamily="2" charset="2"/>
              <a:buChar char="Ø"/>
            </a:pPr>
            <a:r>
              <a:rPr lang="en-US" dirty="0"/>
              <a:t>This authority is also reiterated under Section 33 of Presidential Decree (P.D.) No. 1445, or the Government Auditing Code of the Philippines.</a:t>
            </a:r>
          </a:p>
          <a:p>
            <a:pPr algn="just"/>
            <a:endParaRPr lang="en-US" dirty="0"/>
          </a:p>
          <a:p>
            <a:pPr marL="169537" indent="-169537" algn="just" defTabSz="913877">
              <a:buFont typeface="Wingdings" panose="05000000000000000000" pitchFamily="2" charset="2"/>
              <a:buChar char="Ø"/>
              <a:defRPr/>
            </a:pPr>
            <a:r>
              <a:rPr lang="en-US" dirty="0"/>
              <a:t>In line with these constitutional and statutory mandates, and the Commission's efforts to be constantly responsive to the changing needs of the government, COA Circular No. 2012-003 was issued to provide the Updated Guidelines for the Prevention and Disallowance of Irregular, Unnecessary, Excessive, Extravagant and Unconscionable (IUEEU) Expenditures.</a:t>
            </a:r>
          </a:p>
          <a:p>
            <a:pPr algn="just" defTabSz="913877">
              <a:defRPr/>
            </a:pPr>
            <a:endParaRPr lang="en-US" dirty="0"/>
          </a:p>
          <a:p>
            <a:pPr marL="621639" lvl="1" indent="-169537" algn="just" defTabSz="913877">
              <a:buFont typeface="Calibri" panose="020F0502020204030204" pitchFamily="34" charset="0"/>
              <a:buChar char="–"/>
              <a:defRPr/>
            </a:pPr>
            <a:r>
              <a:rPr lang="en-US" dirty="0"/>
              <a:t>The Circular provides the updated list of situational cases for IUEEU expenditures to serve as a guide of the agency officials in the discharge of their official functions, and the COA auditors in their </a:t>
            </a:r>
            <a:r>
              <a:rPr lang="en-US" dirty="0" err="1"/>
              <a:t>auditorial</a:t>
            </a:r>
            <a:r>
              <a:rPr lang="en-US" dirty="0"/>
              <a:t> functions.</a:t>
            </a:r>
          </a:p>
          <a:p>
            <a:pPr marL="452102" lvl="1" algn="just" defTabSz="913877">
              <a:defRPr/>
            </a:pPr>
            <a:endParaRPr lang="en-US" sz="900" dirty="0"/>
          </a:p>
          <a:p>
            <a:pPr marL="621639" lvl="1" indent="-169537" algn="just" defTabSz="913877">
              <a:buFont typeface="Calibri" panose="020F0502020204030204" pitchFamily="34" charset="0"/>
              <a:buChar char="–"/>
              <a:defRPr/>
            </a:pPr>
            <a:r>
              <a:rPr lang="en-US" dirty="0"/>
              <a:t>Actual transactions/expenditures declared as IUEEU expenditures under various jurisprudence, COA-issued decisions, and released audit reports are showcased in the Annexes of the COA Circular.</a:t>
            </a:r>
          </a:p>
          <a:p>
            <a:pPr marL="452102" lvl="1" algn="just" defTabSz="913877">
              <a:defRPr/>
            </a:pPr>
            <a:endParaRPr lang="en-US" dirty="0"/>
          </a:p>
          <a:p>
            <a:pPr marL="621639" lvl="1" indent="-169537" algn="just" defTabSz="913877">
              <a:buFont typeface="Calibri" panose="020F0502020204030204" pitchFamily="34" charset="0"/>
              <a:buChar char="–"/>
              <a:defRPr/>
            </a:pPr>
            <a:r>
              <a:rPr lang="en-US" dirty="0"/>
              <a:t>Further, illegal expenditures are also discussed in the Circular as differentiated from irregular and unconscionable expenditures.</a:t>
            </a:r>
          </a:p>
          <a:p>
            <a:pPr algn="just" defTabSz="913877">
              <a:defRPr/>
            </a:pPr>
            <a:endParaRPr lang="en-US" dirty="0"/>
          </a:p>
          <a:p>
            <a:pPr algn="just" defTabSz="913877">
              <a:defRPr/>
            </a:pPr>
            <a:r>
              <a:rPr lang="en-US" dirty="0"/>
              <a:t>Now, let us break down the IUEEU expenditures. Let us start with Irregular Expenditures.</a:t>
            </a:r>
          </a:p>
          <a:p>
            <a:pPr algn="just" defTabSz="913877">
              <a:defRPr/>
            </a:pPr>
            <a:endParaRPr lang="en-US" dirty="0"/>
          </a:p>
          <a:p>
            <a:pPr algn="just"/>
            <a:r>
              <a:rPr lang="en-PH" baseline="0" dirty="0"/>
              <a:t>Next slide, please (Slide No. 4).</a:t>
            </a:r>
            <a:endParaRPr lang="en-PH" dirty="0"/>
          </a:p>
        </p:txBody>
      </p:sp>
      <p:sp>
        <p:nvSpPr>
          <p:cNvPr id="4" name="Slide Number Placeholder 3"/>
          <p:cNvSpPr>
            <a:spLocks noGrp="1"/>
          </p:cNvSpPr>
          <p:nvPr>
            <p:ph type="sldNum" sz="quarter" idx="10"/>
          </p:nvPr>
        </p:nvSpPr>
        <p:spPr/>
        <p:txBody>
          <a:bodyPr/>
          <a:lstStyle/>
          <a:p>
            <a:fld id="{1FA4932D-E00E-4E33-A541-F06804EE2CED}" type="slidenum">
              <a:rPr lang="en-PH" smtClean="0"/>
              <a:t>3</a:t>
            </a:fld>
            <a:endParaRPr lang="en-PH"/>
          </a:p>
        </p:txBody>
      </p:sp>
      <p:sp>
        <p:nvSpPr>
          <p:cNvPr id="5" name="Footer Placeholder 4"/>
          <p:cNvSpPr>
            <a:spLocks noGrp="1"/>
          </p:cNvSpPr>
          <p:nvPr>
            <p:ph type="ftr" sz="quarter" idx="11"/>
          </p:nvPr>
        </p:nvSpPr>
        <p:spPr/>
        <p:txBody>
          <a:bodyPr/>
          <a:lstStyle/>
          <a:p>
            <a:r>
              <a:rPr lang="en-PH"/>
              <a:t>COA Style Guide</a:t>
            </a:r>
          </a:p>
        </p:txBody>
      </p:sp>
    </p:spTree>
    <p:extLst>
      <p:ext uri="{BB962C8B-B14F-4D97-AF65-F5344CB8AC3E}">
        <p14:creationId xmlns:p14="http://schemas.microsoft.com/office/powerpoint/2010/main" val="798877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What are Irregular Expenditures?</a:t>
            </a:r>
          </a:p>
          <a:p>
            <a:pPr algn="just"/>
            <a:endParaRPr lang="en-US" dirty="0"/>
          </a:p>
          <a:p>
            <a:pPr marL="171352" indent="-171352" algn="just">
              <a:buFont typeface="Wingdings" panose="05000000000000000000" pitchFamily="2" charset="2"/>
              <a:buChar char="Ø"/>
            </a:pPr>
            <a:r>
              <a:rPr lang="en-US" dirty="0"/>
              <a:t>COA Circular No. 2012-003 defines Irregular Expenditures as:</a:t>
            </a:r>
          </a:p>
          <a:p>
            <a:pPr algn="just"/>
            <a:r>
              <a:rPr lang="en-US" dirty="0"/>
              <a:t>		</a:t>
            </a:r>
          </a:p>
          <a:p>
            <a:pPr marL="628290" lvl="1" indent="-171352" algn="just">
              <a:buFontTx/>
              <a:buChar char="-"/>
            </a:pPr>
            <a:r>
              <a:rPr lang="en-US" dirty="0"/>
              <a:t>Those incurred without adhering to established rules, regulations, procedural guidelines, policies, principles or practices that have gained recognition in laws. </a:t>
            </a:r>
          </a:p>
          <a:p>
            <a:pPr marL="171352" indent="-171352" algn="just">
              <a:buFontTx/>
              <a:buChar char="-"/>
            </a:pPr>
            <a:endParaRPr lang="en-US" dirty="0"/>
          </a:p>
          <a:p>
            <a:pPr marL="628290" lvl="1" indent="-171352" algn="just">
              <a:buFontTx/>
              <a:buChar char="-"/>
            </a:pPr>
            <a:r>
              <a:rPr lang="en-US" dirty="0"/>
              <a:t>Those incurred if funds are disbursed without conforming with the prescribed usages and rules of discipline.</a:t>
            </a:r>
          </a:p>
          <a:p>
            <a:pPr marL="171352" indent="-171352" algn="just">
              <a:buFontTx/>
              <a:buChar char="-"/>
            </a:pPr>
            <a:endParaRPr lang="en-US" dirty="0"/>
          </a:p>
          <a:p>
            <a:pPr marL="628290" lvl="1" indent="-171352" algn="just">
              <a:buFontTx/>
              <a:buChar char="-"/>
            </a:pPr>
            <a:r>
              <a:rPr lang="en-US" dirty="0"/>
              <a:t>Those incurred without observance of an established pattern, course, mode of action, behavior, or conduct.</a:t>
            </a:r>
          </a:p>
          <a:p>
            <a:pPr marL="171352" indent="-171352" algn="just">
              <a:buFontTx/>
              <a:buChar char="-"/>
            </a:pPr>
            <a:endParaRPr lang="en-US" dirty="0"/>
          </a:p>
          <a:p>
            <a:pPr marL="628290" lvl="1" indent="-171352" algn="just">
              <a:buFontTx/>
              <a:buChar char="-"/>
            </a:pPr>
            <a:r>
              <a:rPr lang="en-US" dirty="0"/>
              <a:t>Those transactions conducted in a manner that deviates or departs from, or which do not comply with the standards set, and </a:t>
            </a:r>
          </a:p>
          <a:p>
            <a:pPr marL="171352" indent="-171352" algn="just">
              <a:buFontTx/>
              <a:buChar char="-"/>
            </a:pPr>
            <a:endParaRPr lang="en-US" dirty="0"/>
          </a:p>
          <a:p>
            <a:pPr marL="628290" lvl="1" indent="-171352" algn="just">
              <a:buFontTx/>
              <a:buChar char="-"/>
            </a:pPr>
            <a:r>
              <a:rPr lang="en-US" dirty="0"/>
              <a:t>Those transactions which violate, or fail to follow, appropriate rules of procedure.</a:t>
            </a:r>
          </a:p>
          <a:p>
            <a:pPr algn="just"/>
            <a:endParaRPr lang="en-US" dirty="0"/>
          </a:p>
          <a:p>
            <a:pPr marL="171352" indent="-171352" algn="just">
              <a:buFont typeface="Wingdings" panose="05000000000000000000" pitchFamily="2" charset="2"/>
              <a:buChar char="Ø"/>
            </a:pPr>
            <a:r>
              <a:rPr lang="en-US" b="1" u="sng" dirty="0"/>
              <a:t>For transactions considered as Irregular Expenditures, you may refer to Annex A of COA Circular No. 2012-003.</a:t>
            </a:r>
          </a:p>
          <a:p>
            <a:pPr marL="171352" indent="-171352" algn="just">
              <a:buFontTx/>
              <a:buChar char="-"/>
            </a:pPr>
            <a:endParaRPr lang="en-US" dirty="0"/>
          </a:p>
          <a:p>
            <a:pPr algn="just"/>
            <a:r>
              <a:rPr lang="en-PH" baseline="0" dirty="0"/>
              <a:t>Next slide, please (Slide No. 5)</a:t>
            </a:r>
          </a:p>
          <a:p>
            <a:pPr algn="just"/>
            <a:endParaRPr lang="en-US" dirty="0"/>
          </a:p>
          <a:p>
            <a:pPr algn="just"/>
            <a:r>
              <a:rPr lang="en-US" i="1" dirty="0"/>
              <a:t>Some examples of irregular expenditures are the following:</a:t>
            </a:r>
          </a:p>
          <a:p>
            <a:pPr algn="just"/>
            <a:endParaRPr lang="en-US" i="1" dirty="0"/>
          </a:p>
          <a:p>
            <a:pPr marL="685407" lvl="1" indent="-228469" algn="just">
              <a:buFont typeface="+mj-lt"/>
              <a:buAutoNum type="arabicPeriod"/>
            </a:pPr>
            <a:r>
              <a:rPr lang="en-US" i="1" dirty="0"/>
              <a:t>Grant of </a:t>
            </a:r>
            <a:r>
              <a:rPr lang="en-US" b="1" i="1" u="sng" dirty="0"/>
              <a:t>annual</a:t>
            </a:r>
            <a:r>
              <a:rPr lang="en-US" i="1" dirty="0"/>
              <a:t> payment of Anniversary Bonus to government employees, which is inconsistent with Administrative Order No. 263 dated March 28, 1996, as the said Administrative Order authorizes the grant of such bonus for the agencies' milestone years - that is, on the 15</a:t>
            </a:r>
            <a:r>
              <a:rPr lang="en-US" i="1" baseline="30000" dirty="0"/>
              <a:t>th</a:t>
            </a:r>
            <a:r>
              <a:rPr lang="en-US" i="1" dirty="0"/>
              <a:t> anniversary and 5</a:t>
            </a:r>
            <a:r>
              <a:rPr lang="en-US" i="1" baseline="30000" dirty="0"/>
              <a:t>th</a:t>
            </a:r>
            <a:r>
              <a:rPr lang="en-US" i="1" dirty="0"/>
              <a:t> year thereafter. </a:t>
            </a:r>
          </a:p>
          <a:p>
            <a:pPr marL="685407" lvl="1" indent="-228469" algn="just">
              <a:buFont typeface="+mj-lt"/>
              <a:buAutoNum type="arabicPeriod"/>
            </a:pPr>
            <a:endParaRPr lang="en-US" i="1" dirty="0"/>
          </a:p>
          <a:p>
            <a:pPr marL="685407" lvl="1" indent="-228469" algn="just">
              <a:buFont typeface="+mj-lt"/>
              <a:buAutoNum type="arabicPeriod"/>
            </a:pPr>
            <a:r>
              <a:rPr lang="en-US" i="1" dirty="0"/>
              <a:t>Hiring of casual and probationary employees under job order with entitlement and benefits enjoyed by regular government employees, in violation of CSC Resolution No. 020790 dated June 5, 2002 and CSC Memorandum Circular No. 15, s. 1999.</a:t>
            </a:r>
          </a:p>
          <a:p>
            <a:pPr marL="685407" lvl="1" indent="-228469" algn="just">
              <a:buFont typeface="+mj-lt"/>
              <a:buAutoNum type="arabicPeriod"/>
            </a:pPr>
            <a:endParaRPr lang="en-US" i="1" dirty="0"/>
          </a:p>
          <a:p>
            <a:pPr marL="685407" lvl="1" indent="-228469" algn="just">
              <a:buFont typeface="+mj-lt"/>
              <a:buAutoNum type="arabicPeriod"/>
            </a:pPr>
            <a:r>
              <a:rPr lang="en-US" i="1" dirty="0"/>
              <a:t>Hiring of consultants and </a:t>
            </a:r>
            <a:r>
              <a:rPr lang="en-US" i="1" dirty="0" err="1"/>
              <a:t>contractuals</a:t>
            </a:r>
            <a:r>
              <a:rPr lang="en-US" i="1" dirty="0"/>
              <a:t> to perform functions that will exercise control and supervision over regular employees (CSC Memorandum Circular No. 26, s. 1997).</a:t>
            </a:r>
          </a:p>
          <a:p>
            <a:pPr marL="685407" lvl="1" indent="-228469" algn="just">
              <a:buFont typeface="+mj-lt"/>
              <a:buAutoNum type="arabicPeriod"/>
            </a:pPr>
            <a:endParaRPr lang="en-US" i="1" dirty="0"/>
          </a:p>
          <a:p>
            <a:pPr marL="685407" lvl="1" indent="-228469" algn="just">
              <a:buFont typeface="+mj-lt"/>
              <a:buAutoNum type="arabicPeriod"/>
            </a:pPr>
            <a:r>
              <a:rPr lang="en-US" i="1" dirty="0"/>
              <a:t>Payment for damages, litigation costs and attorney's fees awarded by the court to a contractor caused by serious lapses and omissions of a public officer such as the issuance of change orders without authority from the Sangguniang </a:t>
            </a:r>
            <a:r>
              <a:rPr lang="en-US" i="1" dirty="0" err="1"/>
              <a:t>Panlungsod</a:t>
            </a:r>
            <a:r>
              <a:rPr lang="en-US" i="1" dirty="0"/>
              <a:t> and his failure to protect public funds from being garnished (COA Decision No. 2008-043 dated May 6, 2008).</a:t>
            </a:r>
          </a:p>
          <a:p>
            <a:pPr marL="685407" lvl="1" indent="-228469" algn="just">
              <a:buFont typeface="+mj-lt"/>
              <a:buAutoNum type="arabicPeriod"/>
            </a:pPr>
            <a:endParaRPr lang="en-US" i="1" dirty="0"/>
          </a:p>
          <a:p>
            <a:pPr marL="685407" lvl="1" indent="-228469" algn="just">
              <a:buFont typeface="+mj-lt"/>
              <a:buAutoNum type="arabicPeriod"/>
            </a:pPr>
            <a:r>
              <a:rPr lang="en-US" i="1" dirty="0"/>
              <a:t>Including names or initials and/or images or pictures of government officials in the billboard and signages on government programs, projects and properties banned under Department of the Interior and Local Government (DILG) Memorandum Circular No. 2010-101 dated September23, 2010.</a:t>
            </a:r>
          </a:p>
          <a:p>
            <a:pPr algn="just"/>
            <a:endParaRPr lang="en-US" dirty="0"/>
          </a:p>
          <a:p>
            <a:pPr marL="171352" indent="-171352" algn="just">
              <a:buFont typeface="Wingdings" panose="05000000000000000000" pitchFamily="2" charset="2"/>
              <a:buChar char="Ø"/>
            </a:pPr>
            <a:endParaRPr lang="en-PH" dirty="0"/>
          </a:p>
          <a:p>
            <a:pPr marL="171352" indent="-171352">
              <a:buFontTx/>
              <a:buChar char="-"/>
            </a:pPr>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4</a:t>
            </a:fld>
            <a:endParaRPr lang="en-PH"/>
          </a:p>
        </p:txBody>
      </p:sp>
    </p:spTree>
    <p:extLst>
      <p:ext uri="{BB962C8B-B14F-4D97-AF65-F5344CB8AC3E}">
        <p14:creationId xmlns:p14="http://schemas.microsoft.com/office/powerpoint/2010/main" val="1997369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defTabSz="913877">
              <a:defRPr/>
            </a:pPr>
            <a:r>
              <a:rPr lang="en-US" dirty="0"/>
              <a:t>What are Unnecessary Expenditures?</a:t>
            </a:r>
          </a:p>
          <a:p>
            <a:pPr algn="just" defTabSz="913877">
              <a:defRPr/>
            </a:pPr>
            <a:endParaRPr lang="en-US" dirty="0"/>
          </a:p>
          <a:p>
            <a:pPr marL="228469" indent="-228469" algn="just" defTabSz="913877">
              <a:buFont typeface="Wingdings" panose="05000000000000000000" pitchFamily="2" charset="2"/>
              <a:buChar char="Ø"/>
              <a:defRPr/>
            </a:pPr>
            <a:r>
              <a:rPr lang="en-US" dirty="0"/>
              <a:t>These expenditures are defined as those:</a:t>
            </a:r>
          </a:p>
          <a:p>
            <a:pPr marL="228469" indent="-228469" algn="just" defTabSz="913877">
              <a:buFont typeface="+mj-lt"/>
              <a:buAutoNum type="arabicPeriod"/>
              <a:defRPr/>
            </a:pPr>
            <a:endParaRPr lang="en-US" dirty="0"/>
          </a:p>
          <a:p>
            <a:pPr lvl="1" algn="just">
              <a:buFont typeface="Franklin Gothic Book" panose="020B0503020102020204" pitchFamily="34" charset="0"/>
              <a:buChar char="–"/>
            </a:pPr>
            <a:r>
              <a:rPr lang="en-US" dirty="0"/>
              <a:t> which could not pass the test of prudence or the diligence of a good father of a family, thereby, denoting non-responsiveness to the exigencies of the service.</a:t>
            </a:r>
          </a:p>
          <a:p>
            <a:pPr algn="just">
              <a:buFont typeface="Franklin Gothic Book" panose="020B0503020102020204" pitchFamily="34" charset="0"/>
              <a:buChar char="–"/>
            </a:pPr>
            <a:endParaRPr lang="en-US" dirty="0"/>
          </a:p>
          <a:p>
            <a:pPr lvl="1" algn="just">
              <a:buFont typeface="Franklin Gothic Book" panose="020B0503020102020204" pitchFamily="34" charset="0"/>
              <a:buChar char="–"/>
            </a:pPr>
            <a:r>
              <a:rPr lang="en-US" dirty="0"/>
              <a:t> not supportive of the implementation of the objectives and mission of the agency relative to the nature of its operation. </a:t>
            </a:r>
          </a:p>
          <a:p>
            <a:pPr algn="just">
              <a:buFont typeface="Franklin Gothic Book" panose="020B0503020102020204" pitchFamily="34" charset="0"/>
              <a:buChar char="–"/>
            </a:pPr>
            <a:endParaRPr lang="en-US" dirty="0"/>
          </a:p>
          <a:p>
            <a:pPr lvl="1" algn="just">
              <a:buFont typeface="Franklin Gothic Book" panose="020B0503020102020204" pitchFamily="34" charset="0"/>
              <a:buChar char="–"/>
            </a:pPr>
            <a:r>
              <a:rPr lang="en-US" dirty="0"/>
              <a:t> not dictated by the demands of good government, and those the utility of which cannot be ascertained at a specific time. </a:t>
            </a:r>
          </a:p>
          <a:p>
            <a:pPr algn="just">
              <a:buFont typeface="Franklin Gothic Book" panose="020B0503020102020204" pitchFamily="34" charset="0"/>
              <a:buChar char="–"/>
            </a:pPr>
            <a:endParaRPr lang="en-US" dirty="0"/>
          </a:p>
          <a:p>
            <a:pPr lvl="1" algn="just">
              <a:buFont typeface="Franklin Gothic Book" panose="020B0503020102020204" pitchFamily="34" charset="0"/>
              <a:buChar char="–"/>
            </a:pPr>
            <a:r>
              <a:rPr lang="en-US" dirty="0"/>
              <a:t> not essential or that which can be dispensed with without loss or damage to property. </a:t>
            </a:r>
          </a:p>
          <a:p>
            <a:pPr lvl="1" algn="just">
              <a:buFont typeface="Franklin Gothic Book" panose="020B0503020102020204" pitchFamily="34" charset="0"/>
              <a:buChar char="–"/>
            </a:pPr>
            <a:endParaRPr lang="en-US" dirty="0"/>
          </a:p>
          <a:p>
            <a:pPr lvl="1" algn="just">
              <a:buFont typeface="Franklin Gothic Book" panose="020B0503020102020204" pitchFamily="34" charset="0"/>
              <a:buChar char="–"/>
            </a:pPr>
            <a:r>
              <a:rPr lang="en-US" dirty="0"/>
              <a:t> to determine whether an expenditure is necessary, the mission and thrusts of the agency incurring the expenditures must be considered.</a:t>
            </a:r>
          </a:p>
          <a:p>
            <a:pPr marL="228469" indent="-228469" algn="just" defTabSz="913877">
              <a:buFont typeface="Wingdings" panose="05000000000000000000" pitchFamily="2" charset="2"/>
              <a:buChar char="Ø"/>
              <a:defRPr/>
            </a:pPr>
            <a:endParaRPr lang="en-US" dirty="0"/>
          </a:p>
          <a:p>
            <a:pPr marL="171352" indent="-171352" algn="just">
              <a:buFont typeface="Wingdings" panose="05000000000000000000" pitchFamily="2" charset="2"/>
              <a:buChar char="Ø"/>
            </a:pPr>
            <a:r>
              <a:rPr lang="en-US" b="1" u="sng" dirty="0"/>
              <a:t>For transactions considered as Unnecessary Expenditures, you may refer to Annex C of COA Circular No. 2012-003.</a:t>
            </a:r>
          </a:p>
          <a:p>
            <a:pPr marL="171352" indent="-171352" algn="just">
              <a:buFontTx/>
              <a:buChar char="-"/>
            </a:pPr>
            <a:endParaRPr lang="en-US" dirty="0"/>
          </a:p>
          <a:p>
            <a:pPr algn="just"/>
            <a:r>
              <a:rPr lang="en-PH" baseline="0" dirty="0"/>
              <a:t>Next slide, please (Slide No. 6)</a:t>
            </a:r>
            <a:endParaRPr lang="en-PH" dirty="0"/>
          </a:p>
          <a:p>
            <a:pPr algn="just" defTabSz="913877">
              <a:defRPr/>
            </a:pPr>
            <a:endParaRPr lang="en-US" dirty="0"/>
          </a:p>
          <a:p>
            <a:pPr algn="just" defTabSz="913877">
              <a:defRPr/>
            </a:pPr>
            <a:r>
              <a:rPr lang="en-US" i="1" dirty="0"/>
              <a:t>Some examples of Unnecessary Expenditures are the following:</a:t>
            </a:r>
          </a:p>
          <a:p>
            <a:pPr marL="228469" indent="-228469" algn="just" defTabSz="913877">
              <a:buFont typeface="Wingdings" panose="05000000000000000000" pitchFamily="2" charset="2"/>
              <a:buChar char="Ø"/>
              <a:defRPr/>
            </a:pPr>
            <a:endParaRPr lang="en-US" i="1" dirty="0"/>
          </a:p>
          <a:p>
            <a:pPr marL="685407" lvl="1" indent="-228469" algn="just" defTabSz="913877">
              <a:buFont typeface="+mj-lt"/>
              <a:buAutoNum type="arabicPeriod"/>
              <a:defRPr/>
            </a:pPr>
            <a:r>
              <a:rPr lang="en-US" i="1" dirty="0"/>
              <a:t>Purchase of high-end or expensive models/brands of electronic gadgets such as mobile phones, desktops, laptops, etc. unless justified by circumstances.</a:t>
            </a:r>
            <a:endParaRPr lang="en-PH" i="1" dirty="0"/>
          </a:p>
          <a:p>
            <a:pPr marL="685407" lvl="1" indent="-228469" algn="just" defTabSz="913877">
              <a:buFont typeface="+mj-lt"/>
              <a:buAutoNum type="arabicPeriod"/>
              <a:defRPr/>
            </a:pPr>
            <a:endParaRPr lang="en-US" i="1" dirty="0"/>
          </a:p>
          <a:p>
            <a:pPr marL="685407" lvl="1" indent="-228469" algn="just" defTabSz="913877">
              <a:buFont typeface="+mj-lt"/>
              <a:buAutoNum type="arabicPeriod"/>
              <a:defRPr/>
            </a:pPr>
            <a:r>
              <a:rPr lang="en-US" i="1" dirty="0"/>
              <a:t>Construction of buildings and/or procurement of equipment not actually needed or without any intended purpose, not put to use or use for purposes other than the intended purpose, not completed and could not be properly maintained or operations sustained.</a:t>
            </a:r>
          </a:p>
          <a:p>
            <a:pPr marL="685407" lvl="1" indent="-228469" algn="just" defTabSz="913877">
              <a:buFont typeface="+mj-lt"/>
              <a:buAutoNum type="arabicPeriod"/>
              <a:defRPr/>
            </a:pPr>
            <a:endParaRPr lang="en-US" i="1" dirty="0"/>
          </a:p>
          <a:p>
            <a:pPr marL="685407" lvl="1" indent="-228469" algn="just" defTabSz="913877">
              <a:buFont typeface="+mj-lt"/>
              <a:buAutoNum type="arabicPeriod"/>
              <a:defRPr/>
            </a:pPr>
            <a:r>
              <a:rPr lang="en-US" i="1" dirty="0"/>
              <a:t>Replacement of serviceable structure/equipment.</a:t>
            </a:r>
          </a:p>
          <a:p>
            <a:pPr marL="685407" lvl="1" indent="-228469" algn="just" defTabSz="913877">
              <a:buFont typeface="+mj-lt"/>
              <a:buAutoNum type="arabicPeriod"/>
              <a:defRPr/>
            </a:pPr>
            <a:endParaRPr lang="en-US" i="1" dirty="0"/>
          </a:p>
          <a:p>
            <a:pPr marL="685407" lvl="1" indent="-228469" algn="just" defTabSz="913877">
              <a:buFont typeface="+mj-lt"/>
              <a:buAutoNum type="arabicPeriod"/>
              <a:defRPr/>
            </a:pPr>
            <a:r>
              <a:rPr lang="en-US" i="1" dirty="0"/>
              <a:t>Continuous repair of vehicles and equipment already considered beyond economic repair as evidenced by frequent breakdown and non-use after repair.</a:t>
            </a:r>
            <a:endParaRPr lang="en-PH" i="1" dirty="0"/>
          </a:p>
          <a:p>
            <a:pPr marL="685407" lvl="1" indent="-228469" algn="just" defTabSz="913877">
              <a:buFont typeface="+mj-lt"/>
              <a:buAutoNum type="arabicPeriod"/>
              <a:defRPr/>
            </a:pPr>
            <a:endParaRPr lang="en-US" i="1" dirty="0"/>
          </a:p>
          <a:p>
            <a:pPr marL="685407" lvl="1" indent="-228469" algn="just" defTabSz="913877">
              <a:buFont typeface="+mj-lt"/>
              <a:buAutoNum type="arabicPeriod"/>
              <a:defRPr/>
            </a:pPr>
            <a:r>
              <a:rPr lang="en-US" i="1" dirty="0"/>
              <a:t>Grant of overtime pay for work that is not of urgent nature as to require completion within a specified time or that can be undertaken during regular office hours.</a:t>
            </a:r>
            <a:endParaRPr lang="en-PH" i="1" dirty="0"/>
          </a:p>
          <a:p>
            <a:pPr algn="just"/>
            <a:endParaRPr lang="en-US"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5</a:t>
            </a:fld>
            <a:endParaRPr lang="en-PH"/>
          </a:p>
        </p:txBody>
      </p:sp>
    </p:spTree>
    <p:extLst>
      <p:ext uri="{BB962C8B-B14F-4D97-AF65-F5344CB8AC3E}">
        <p14:creationId xmlns:p14="http://schemas.microsoft.com/office/powerpoint/2010/main" val="3244593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What are Excessive Expenditures? </a:t>
            </a:r>
          </a:p>
          <a:p>
            <a:pPr algn="just"/>
            <a:endParaRPr lang="en-US" dirty="0"/>
          </a:p>
          <a:p>
            <a:pPr marL="171352" indent="-171352" algn="just">
              <a:buFont typeface="Wingdings" panose="05000000000000000000" pitchFamily="2" charset="2"/>
              <a:buChar char="Ø"/>
            </a:pPr>
            <a:r>
              <a:rPr lang="en-US" dirty="0"/>
              <a:t>These are:</a:t>
            </a:r>
          </a:p>
          <a:p>
            <a:pPr algn="just"/>
            <a:endParaRPr lang="en-US" dirty="0"/>
          </a:p>
          <a:p>
            <a:pPr lvl="1" algn="just">
              <a:buFont typeface="Franklin Gothic Book" panose="020B0503020102020204" pitchFamily="34" charset="0"/>
              <a:buChar char="–"/>
            </a:pPr>
            <a:r>
              <a:rPr lang="en-US" dirty="0"/>
              <a:t> Unreasonable expenses, or expenses incurred at an immoderate quantity and exorbitant price. </a:t>
            </a:r>
          </a:p>
          <a:p>
            <a:pPr algn="just">
              <a:buFont typeface="Franklin Gothic Book" panose="020B0503020102020204" pitchFamily="34" charset="0"/>
              <a:buChar char="–"/>
            </a:pPr>
            <a:endParaRPr lang="en-US" dirty="0"/>
          </a:p>
          <a:p>
            <a:pPr lvl="1" algn="just">
              <a:buFont typeface="Franklin Gothic Book" panose="020B0503020102020204" pitchFamily="34" charset="0"/>
              <a:buChar char="–"/>
            </a:pPr>
            <a:r>
              <a:rPr lang="en-US" dirty="0"/>
              <a:t> Expenses which exceed what is usual or proper, as well as expenses which are unreasonably high and beyond just measure or amount. </a:t>
            </a:r>
          </a:p>
          <a:p>
            <a:pPr algn="just">
              <a:buFont typeface="Franklin Gothic Book" panose="020B0503020102020204" pitchFamily="34" charset="0"/>
              <a:buChar char="–"/>
            </a:pPr>
            <a:endParaRPr lang="en-US" dirty="0"/>
          </a:p>
          <a:p>
            <a:pPr lvl="1" algn="just">
              <a:buFont typeface="Franklin Gothic Book" panose="020B0503020102020204" pitchFamily="34" charset="0"/>
              <a:buChar char="–"/>
            </a:pPr>
            <a:r>
              <a:rPr lang="en-US" dirty="0"/>
              <a:t> Expenses incurred in excess of reasonable limits.</a:t>
            </a:r>
          </a:p>
          <a:p>
            <a:pPr marL="364915" algn="just"/>
            <a:endParaRPr lang="en-US" dirty="0"/>
          </a:p>
          <a:p>
            <a:pPr marL="171352" indent="-171352" algn="just">
              <a:buFont typeface="Wingdings" panose="05000000000000000000" pitchFamily="2" charset="2"/>
              <a:buChar char="Ø"/>
            </a:pPr>
            <a:r>
              <a:rPr lang="en-US" b="1" u="sng" dirty="0"/>
              <a:t>For transactions considered as Excessive Expenditures, you may refer to Annex D of COA Circular No. 2012-003.</a:t>
            </a:r>
          </a:p>
          <a:p>
            <a:pPr marL="171352" indent="-171352" algn="just">
              <a:buFontTx/>
              <a:buChar char="-"/>
            </a:pPr>
            <a:endParaRPr lang="en-US" dirty="0"/>
          </a:p>
          <a:p>
            <a:pPr algn="just"/>
            <a:r>
              <a:rPr lang="en-PH" baseline="0" dirty="0"/>
              <a:t>Next slide, please.</a:t>
            </a:r>
            <a:endParaRPr lang="en-PH" dirty="0"/>
          </a:p>
          <a:p>
            <a:pPr algn="just"/>
            <a:endParaRPr lang="en-US" dirty="0"/>
          </a:p>
          <a:p>
            <a:pPr algn="just"/>
            <a:endParaRPr lang="en-US" i="1" dirty="0"/>
          </a:p>
          <a:p>
            <a:pPr algn="just"/>
            <a:endParaRPr lang="en-US" i="1" dirty="0"/>
          </a:p>
          <a:p>
            <a:pPr algn="just"/>
            <a:endParaRPr lang="en-US" i="1" dirty="0"/>
          </a:p>
          <a:p>
            <a:pPr algn="just"/>
            <a:endParaRPr lang="en-US" i="1" dirty="0"/>
          </a:p>
          <a:p>
            <a:pPr algn="just"/>
            <a:endParaRPr lang="en-US" i="1" dirty="0"/>
          </a:p>
          <a:p>
            <a:pPr algn="just"/>
            <a:endParaRPr lang="en-US" i="1" dirty="0"/>
          </a:p>
          <a:p>
            <a:pPr algn="just"/>
            <a:r>
              <a:rPr lang="en-US" i="1" dirty="0"/>
              <a:t>Some examples of Excessive Expenditures are the following:</a:t>
            </a:r>
          </a:p>
          <a:p>
            <a:pPr marL="171352" indent="-171352" algn="just">
              <a:buFont typeface="Wingdings" panose="05000000000000000000" pitchFamily="2" charset="2"/>
              <a:buChar char="Ø"/>
            </a:pPr>
            <a:endParaRPr lang="en-US" i="1" dirty="0"/>
          </a:p>
          <a:p>
            <a:pPr marL="685407" lvl="1" indent="-228469" algn="just">
              <a:buFont typeface="+mj-lt"/>
              <a:buAutoNum type="arabicPeriod"/>
            </a:pPr>
            <a:r>
              <a:rPr lang="en-US" i="1" dirty="0"/>
              <a:t>Overpricing of purchases, characterized by grossly exaggerated or inflated quotations, in excess of the current and prevailing market price </a:t>
            </a:r>
            <a:r>
              <a:rPr lang="en-US" b="1" i="1" u="sng" dirty="0"/>
              <a:t>by a 10 percent variance from the purchased item</a:t>
            </a:r>
            <a:r>
              <a:rPr lang="en-US" i="1" dirty="0"/>
              <a:t>. </a:t>
            </a:r>
          </a:p>
          <a:p>
            <a:pPr marL="685407" lvl="1" indent="-228469" algn="just">
              <a:buFont typeface="+mj-lt"/>
              <a:buAutoNum type="arabicPeriod"/>
            </a:pPr>
            <a:endParaRPr lang="en-US" i="1" dirty="0"/>
          </a:p>
          <a:p>
            <a:pPr marL="685407" lvl="1" indent="-228469" algn="just" defTabSz="913877">
              <a:buFont typeface="+mj-lt"/>
              <a:buAutoNum type="arabicPeriod"/>
              <a:defRPr/>
            </a:pPr>
            <a:r>
              <a:rPr lang="en-US" i="1" dirty="0"/>
              <a:t>Granting of cash advance in excess of estimated budget.</a:t>
            </a:r>
            <a:endParaRPr lang="en-PH" i="1" dirty="0"/>
          </a:p>
          <a:p>
            <a:pPr marL="685407" lvl="1" indent="-228469" algn="just">
              <a:buFont typeface="+mj-lt"/>
              <a:buAutoNum type="arabicPeriod"/>
            </a:pPr>
            <a:endParaRPr lang="en-US" i="1" dirty="0"/>
          </a:p>
          <a:p>
            <a:pPr marL="685407" lvl="1" indent="-228469" algn="just">
              <a:buFont typeface="+mj-lt"/>
              <a:buAutoNum type="arabicPeriod"/>
            </a:pPr>
            <a:r>
              <a:rPr lang="en-US" i="1" dirty="0"/>
              <a:t>Provision of mobile phone, whether postpaid line subscription or prepaid, in excess of one unit for each entitled official which should not be lower than Division Chief rank.</a:t>
            </a:r>
          </a:p>
          <a:p>
            <a:pPr marL="685407" lvl="1" indent="-228469" algn="just">
              <a:buFont typeface="+mj-lt"/>
              <a:buAutoNum type="arabicPeriod"/>
            </a:pPr>
            <a:endParaRPr lang="en-US" i="1" dirty="0"/>
          </a:p>
          <a:p>
            <a:pPr marL="685407" lvl="1" indent="-228469" algn="just">
              <a:buFont typeface="+mj-lt"/>
              <a:buAutoNum type="arabicPeriod"/>
            </a:pPr>
            <a:r>
              <a:rPr lang="en-US" i="1" dirty="0"/>
              <a:t>Inclusion in the contract of a specific infrastructure project, special items such as motor vehicles and computers which unnecessarily increased project costs due to the provision of indirect costs.</a:t>
            </a:r>
          </a:p>
          <a:p>
            <a:pPr marL="685407" lvl="1" indent="-228469" algn="just">
              <a:buFont typeface="+mj-lt"/>
              <a:buAutoNum type="arabicPeriod"/>
            </a:pPr>
            <a:endParaRPr lang="en-US" i="1" dirty="0"/>
          </a:p>
          <a:p>
            <a:pPr marL="685407" lvl="1" indent="-228469" algn="just" defTabSz="913877">
              <a:buFont typeface="+mj-lt"/>
              <a:buAutoNum type="arabicPeriod"/>
              <a:defRPr/>
            </a:pPr>
            <a:r>
              <a:rPr lang="en-US" i="1" dirty="0"/>
              <a:t>Excessive expenditures in the celebration of Christmas, anniversary and other special occasions.</a:t>
            </a:r>
          </a:p>
          <a:p>
            <a:pPr marL="685407" lvl="1" indent="-228469" algn="just" defTabSz="913877">
              <a:buFont typeface="+mj-lt"/>
              <a:buAutoNum type="arabicPeriod"/>
              <a:defRPr/>
            </a:pPr>
            <a:endParaRPr lang="en-US" i="1" dirty="0"/>
          </a:p>
          <a:p>
            <a:pPr marL="685407" lvl="1" indent="-228469" algn="just" defTabSz="913877">
              <a:buFont typeface="+mj-lt"/>
              <a:buAutoNum type="arabicPeriod"/>
              <a:defRPr/>
            </a:pPr>
            <a:r>
              <a:rPr lang="en-US" i="1" dirty="0"/>
              <a:t>Excessive allowances to participants and expenses in relation to </a:t>
            </a:r>
            <a:r>
              <a:rPr lang="en-US" i="1" dirty="0" err="1"/>
              <a:t>lakbay-aral</a:t>
            </a:r>
            <a:r>
              <a:rPr lang="en-US" i="1" dirty="0"/>
              <a:t>, seminars or trainings.</a:t>
            </a:r>
            <a:endParaRPr lang="en-PH" i="1" dirty="0"/>
          </a:p>
          <a:p>
            <a:pPr algn="just"/>
            <a:endParaRPr lang="en-US"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6</a:t>
            </a:fld>
            <a:endParaRPr lang="en-PH"/>
          </a:p>
        </p:txBody>
      </p:sp>
    </p:spTree>
    <p:extLst>
      <p:ext uri="{BB962C8B-B14F-4D97-AF65-F5344CB8AC3E}">
        <p14:creationId xmlns:p14="http://schemas.microsoft.com/office/powerpoint/2010/main" val="1256649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What are Extravagant Expenditures? </a:t>
            </a:r>
          </a:p>
          <a:p>
            <a:pPr algn="just"/>
            <a:endParaRPr lang="en-US" dirty="0"/>
          </a:p>
          <a:p>
            <a:pPr marL="171352" indent="-171352" algn="just">
              <a:buFont typeface="Wingdings" panose="05000000000000000000" pitchFamily="2" charset="2"/>
              <a:buChar char="Ø"/>
            </a:pPr>
            <a:r>
              <a:rPr lang="en-US" dirty="0"/>
              <a:t>These expenditures:</a:t>
            </a:r>
          </a:p>
          <a:p>
            <a:pPr algn="just"/>
            <a:endParaRPr lang="en-US" dirty="0"/>
          </a:p>
          <a:p>
            <a:pPr lvl="1" algn="just">
              <a:buFont typeface="Franklin Gothic Book" panose="020B0503020102020204" pitchFamily="34" charset="0"/>
              <a:buChar char="–"/>
            </a:pPr>
            <a:r>
              <a:rPr lang="en-US" dirty="0"/>
              <a:t> are incurred without restraint, judiciousness and economy. Extravagant expenditures exceed the bounds of propriety. </a:t>
            </a:r>
          </a:p>
          <a:p>
            <a:pPr algn="just">
              <a:buFont typeface="Franklin Gothic Book" panose="020B0503020102020204" pitchFamily="34" charset="0"/>
              <a:buChar char="–"/>
            </a:pPr>
            <a:endParaRPr lang="en-US" dirty="0"/>
          </a:p>
          <a:p>
            <a:pPr lvl="1" algn="just">
              <a:buFont typeface="Franklin Gothic Book" panose="020B0503020102020204" pitchFamily="34" charset="0"/>
              <a:buChar char="–"/>
            </a:pPr>
            <a:r>
              <a:rPr lang="en-US" dirty="0"/>
              <a:t> are immoderate, prodigal, lavish, luxurious, grossly excessive, and injudicious.</a:t>
            </a:r>
          </a:p>
          <a:p>
            <a:pPr algn="just"/>
            <a:endParaRPr lang="en-US" dirty="0"/>
          </a:p>
          <a:p>
            <a:pPr marL="171352" indent="-171352" algn="just">
              <a:buFont typeface="Wingdings" panose="05000000000000000000" pitchFamily="2" charset="2"/>
              <a:buChar char="Ø"/>
            </a:pPr>
            <a:r>
              <a:rPr lang="en-US" b="1" u="sng" dirty="0"/>
              <a:t>For transactions considered as Extravagant Expenditures, you may refer to Annex E of COA Circular No. 2012-003</a:t>
            </a:r>
            <a:r>
              <a:rPr lang="en-US" dirty="0"/>
              <a:t>.</a:t>
            </a:r>
          </a:p>
          <a:p>
            <a:pPr marL="171352" indent="-171352" algn="just">
              <a:buFontTx/>
              <a:buChar char="-"/>
            </a:pPr>
            <a:endParaRPr lang="en-US" dirty="0"/>
          </a:p>
          <a:p>
            <a:pPr algn="just"/>
            <a:r>
              <a:rPr lang="en-PH" baseline="0" dirty="0"/>
              <a:t>Next slide, please.</a:t>
            </a:r>
          </a:p>
          <a:p>
            <a:pPr algn="just"/>
            <a:endParaRPr lang="en-US" baseline="0" dirty="0"/>
          </a:p>
          <a:p>
            <a:pPr algn="just" defTabSz="913877">
              <a:defRPr/>
            </a:pPr>
            <a:r>
              <a:rPr lang="en-US" i="1" dirty="0"/>
              <a:t>Some examples of Extravagant Expenditures are the following:</a:t>
            </a:r>
          </a:p>
          <a:p>
            <a:pPr algn="just"/>
            <a:endParaRPr lang="en-US" i="1" dirty="0"/>
          </a:p>
          <a:p>
            <a:pPr marL="685407" lvl="1" indent="-228469" algn="just" defTabSz="913877">
              <a:buFont typeface="+mj-lt"/>
              <a:buAutoNum type="arabicPeriod"/>
              <a:defRPr/>
            </a:pPr>
            <a:r>
              <a:rPr lang="en-US" i="1" dirty="0"/>
              <a:t>Purchase of wines, liquors, cigars and cigarettes, except when served during state functions and government-sponsored international conferences and conventions.</a:t>
            </a:r>
            <a:endParaRPr lang="en-PH" i="1" dirty="0"/>
          </a:p>
          <a:p>
            <a:pPr marL="685407" lvl="1" indent="-228469" algn="just">
              <a:buFont typeface="+mj-lt"/>
              <a:buAutoNum type="arabicPeriod"/>
            </a:pPr>
            <a:endParaRPr lang="en-US" i="1" dirty="0"/>
          </a:p>
          <a:p>
            <a:pPr marL="685407" lvl="1" indent="-228469" algn="just" defTabSz="913877">
              <a:buFont typeface="+mj-lt"/>
              <a:buAutoNum type="arabicPeriod"/>
              <a:defRPr/>
            </a:pPr>
            <a:r>
              <a:rPr lang="en-US" i="1" dirty="0"/>
              <a:t>Payment for rent of expensive halls or rooms in luxury hotels or restaurants used for meetings/seminars and other official functions, except when such hotels or restaurants are used for government-sponsored international conventions, meetings and the like.</a:t>
            </a:r>
            <a:endParaRPr lang="en-PH" i="1" dirty="0"/>
          </a:p>
          <a:p>
            <a:pPr marL="685407" lvl="1" indent="-228469" algn="just">
              <a:buFont typeface="+mj-lt"/>
              <a:buAutoNum type="arabicPeriod"/>
            </a:pPr>
            <a:endParaRPr lang="en-US" i="1" dirty="0"/>
          </a:p>
          <a:p>
            <a:pPr marL="685407" lvl="1" indent="-228469" algn="just" defTabSz="913877">
              <a:buFont typeface="+mj-lt"/>
              <a:buAutoNum type="arabicPeriod"/>
              <a:defRPr/>
            </a:pPr>
            <a:r>
              <a:rPr lang="en-US" i="1" dirty="0"/>
              <a:t>Conduct of out-of-town meeting which can be made within the office premises.</a:t>
            </a:r>
          </a:p>
          <a:p>
            <a:pPr marL="685407" lvl="1" indent="-228469" algn="just" defTabSz="913877">
              <a:buFont typeface="+mj-lt"/>
              <a:buAutoNum type="arabicPeriod"/>
              <a:defRPr/>
            </a:pPr>
            <a:endParaRPr lang="en-US" i="1" dirty="0"/>
          </a:p>
          <a:p>
            <a:pPr marL="685407" lvl="1" indent="-228469" algn="just" defTabSz="913877">
              <a:buFont typeface="+mj-lt"/>
              <a:buAutoNum type="arabicPeriod"/>
              <a:defRPr/>
            </a:pPr>
            <a:r>
              <a:rPr lang="en-US" i="1" dirty="0"/>
              <a:t>Installation of highly sophisticated outdoor signs, billboards and neon signs advertising the office, except for banks, trading corporations, hotels, or buildings used for culture and arts.</a:t>
            </a:r>
            <a:endParaRPr lang="en-PH" i="1" dirty="0"/>
          </a:p>
          <a:p>
            <a:pPr algn="just"/>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7</a:t>
            </a:fld>
            <a:endParaRPr lang="en-PH"/>
          </a:p>
        </p:txBody>
      </p:sp>
    </p:spTree>
    <p:extLst>
      <p:ext uri="{BB962C8B-B14F-4D97-AF65-F5344CB8AC3E}">
        <p14:creationId xmlns:p14="http://schemas.microsoft.com/office/powerpoint/2010/main" val="2172245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What are Unconscionable Expenditures? </a:t>
            </a:r>
          </a:p>
          <a:p>
            <a:pPr algn="just"/>
            <a:endParaRPr lang="en-US" dirty="0"/>
          </a:p>
          <a:p>
            <a:pPr marL="171352" indent="-171352" algn="just">
              <a:buFont typeface="Wingdings" panose="05000000000000000000" pitchFamily="2" charset="2"/>
              <a:buChar char="Ø"/>
            </a:pPr>
            <a:r>
              <a:rPr lang="en-US" dirty="0"/>
              <a:t>These expenditures:</a:t>
            </a:r>
          </a:p>
          <a:p>
            <a:pPr marL="621710" lvl="1" indent="-169557" algn="just">
              <a:buFont typeface="Calibri" panose="020F0502020204030204" pitchFamily="34" charset="0"/>
              <a:buChar char="–"/>
            </a:pPr>
            <a:r>
              <a:rPr lang="en-US" dirty="0"/>
              <a:t>pertain to those which are unreasonable and immoderate, and which no man in his right sense would make, nor a fair and honest man would accept as reasonable.</a:t>
            </a:r>
          </a:p>
          <a:p>
            <a:pPr marL="621710" lvl="1" indent="-169557" algn="just">
              <a:buFont typeface="Calibri" panose="020F0502020204030204" pitchFamily="34" charset="0"/>
              <a:buChar char="–"/>
            </a:pPr>
            <a:r>
              <a:rPr lang="en-US" dirty="0"/>
              <a:t>are incurred in violation of ethical and moral standards.</a:t>
            </a:r>
          </a:p>
          <a:p>
            <a:pPr marL="364915" algn="just"/>
            <a:endParaRPr lang="en-US" dirty="0"/>
          </a:p>
          <a:p>
            <a:pPr marL="171352" indent="-171352" algn="just">
              <a:buFont typeface="Wingdings" panose="05000000000000000000" pitchFamily="2" charset="2"/>
              <a:buChar char="Ø"/>
            </a:pPr>
            <a:r>
              <a:rPr lang="en-US" b="1" u="sng" dirty="0"/>
              <a:t>For transactions considered as Unconscionable Expenditures, you may refer to Annex F of COA Circular No. 2012-003.</a:t>
            </a:r>
          </a:p>
          <a:p>
            <a:pPr marL="171352" indent="-171352" algn="just">
              <a:buFontTx/>
              <a:buChar char="-"/>
            </a:pPr>
            <a:endParaRPr lang="en-US" b="1" u="sng" dirty="0"/>
          </a:p>
          <a:p>
            <a:pPr algn="just"/>
            <a:r>
              <a:rPr lang="en-PH" baseline="0" dirty="0"/>
              <a:t>Next slide, please.</a:t>
            </a:r>
            <a:endParaRPr lang="en-PH" dirty="0"/>
          </a:p>
          <a:p>
            <a:pPr algn="just"/>
            <a:endParaRPr lang="en-US" dirty="0"/>
          </a:p>
          <a:p>
            <a:pPr algn="just"/>
            <a:r>
              <a:rPr lang="en-US" i="1" dirty="0"/>
              <a:t>Some examples of Unconscionable Expenditures are the following:</a:t>
            </a:r>
          </a:p>
          <a:p>
            <a:pPr marL="171352" indent="-171352" algn="just">
              <a:buFont typeface="Wingdings" panose="05000000000000000000" pitchFamily="2" charset="2"/>
              <a:buChar char="Ø"/>
            </a:pPr>
            <a:endParaRPr lang="en-US" i="1" dirty="0"/>
          </a:p>
          <a:p>
            <a:pPr marL="685407" lvl="1" indent="-228469" algn="just" defTabSz="913877">
              <a:buFont typeface="+mj-lt"/>
              <a:buAutoNum type="arabicPeriod"/>
              <a:defRPr/>
            </a:pPr>
            <a:r>
              <a:rPr lang="en-US" i="1" dirty="0"/>
              <a:t>Live-in seminars in five-star hotels with significant numbers of participants and unreasonable period of time.</a:t>
            </a:r>
            <a:endParaRPr lang="en-PH" i="1" dirty="0"/>
          </a:p>
          <a:p>
            <a:pPr marL="685407" lvl="1" indent="-228469" algn="just" defTabSz="913877">
              <a:buFont typeface="+mj-lt"/>
              <a:buAutoNum type="arabicPeriod"/>
              <a:defRPr/>
            </a:pPr>
            <a:r>
              <a:rPr lang="en-US" i="1" dirty="0"/>
              <a:t>Overpricing in significant amounts exceeding 100 percent of the current and prevailing market value. </a:t>
            </a:r>
            <a:endParaRPr lang="en-PH" i="1" dirty="0"/>
          </a:p>
          <a:p>
            <a:pPr marL="685407" lvl="1" indent="-228469" algn="just" defTabSz="913877">
              <a:buFont typeface="+mj-lt"/>
              <a:buAutoNum type="arabicPeriod"/>
              <a:defRPr/>
            </a:pPr>
            <a:r>
              <a:rPr lang="en-US" i="1" dirty="0"/>
              <a:t>Payment for repairs of government equipment involving significant amount exceeding 100 percent of the current market value price of the same or similar equipment.</a:t>
            </a:r>
            <a:endParaRPr lang="en-PH" i="1" dirty="0"/>
          </a:p>
          <a:p>
            <a:pPr algn="just"/>
            <a:endParaRPr lang="en-US" dirty="0"/>
          </a:p>
          <a:p>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8</a:t>
            </a:fld>
            <a:endParaRPr lang="en-PH"/>
          </a:p>
        </p:txBody>
      </p:sp>
    </p:spTree>
    <p:extLst>
      <p:ext uri="{BB962C8B-B14F-4D97-AF65-F5344CB8AC3E}">
        <p14:creationId xmlns:p14="http://schemas.microsoft.com/office/powerpoint/2010/main" val="4210416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Illegal Expenditures as differentiated from irregular and unconscionable expenditures.</a:t>
            </a:r>
          </a:p>
          <a:p>
            <a:pPr algn="just"/>
            <a:endParaRPr lang="en-US" dirty="0"/>
          </a:p>
          <a:p>
            <a:pPr marL="171352" indent="-171352" algn="just">
              <a:buFont typeface="Wingdings" panose="05000000000000000000" pitchFamily="2" charset="2"/>
              <a:buChar char="Ø"/>
            </a:pPr>
            <a:r>
              <a:rPr lang="en-US" dirty="0"/>
              <a:t>Illegal Expenditures are defined as those incurred in violation of laws, such as RA No. 9184 (Government Procurement Act) and RA No. 7160 (Local Government Code). </a:t>
            </a:r>
            <a:r>
              <a:rPr lang="en-US" b="1" u="sng" dirty="0"/>
              <a:t>For transactions considered as Illegal Expenditures, you may refer to Annex B of COA Circular No. 2012-003.</a:t>
            </a:r>
          </a:p>
          <a:p>
            <a:pPr marL="171352" indent="-171352" algn="just">
              <a:buFont typeface="Wingdings" panose="05000000000000000000" pitchFamily="2" charset="2"/>
              <a:buChar char="Ø"/>
            </a:pPr>
            <a:endParaRPr lang="en-US" dirty="0"/>
          </a:p>
          <a:p>
            <a:pPr marL="171352" indent="-171352" algn="just">
              <a:buFont typeface="Wingdings" panose="05000000000000000000" pitchFamily="2" charset="2"/>
              <a:buChar char="Ø"/>
            </a:pPr>
            <a:r>
              <a:rPr lang="en-US" dirty="0"/>
              <a:t>As differentiated from Illegal Expenditures, Irregular Expenditures are described as those incurred in violation of established rules, regulations, procedural guidelines, policies, principles or practices that have gained recognition in laws, such as Circulars, Joint Memorandum Circulars, Budget Circulars, Administrative Orders, Executive Orders, and the like.</a:t>
            </a:r>
          </a:p>
          <a:p>
            <a:pPr marL="171352" indent="-171352" algn="just">
              <a:buFont typeface="Wingdings" panose="05000000000000000000" pitchFamily="2" charset="2"/>
              <a:buChar char="Ø"/>
            </a:pPr>
            <a:endParaRPr lang="en-US" dirty="0"/>
          </a:p>
          <a:p>
            <a:pPr marL="171352" indent="-171352" algn="just">
              <a:buFont typeface="Wingdings" panose="05000000000000000000" pitchFamily="2" charset="2"/>
              <a:buChar char="Ø"/>
            </a:pPr>
            <a:r>
              <a:rPr lang="en-US" dirty="0"/>
              <a:t>While Unconscionable Expenditures are defined as those incurred in violation of ethical and moral standards, or those incurred which are shocking to the conscience of men.</a:t>
            </a:r>
          </a:p>
          <a:p>
            <a:pPr algn="just"/>
            <a:endParaRPr lang="en-US" dirty="0"/>
          </a:p>
          <a:p>
            <a:pPr algn="just"/>
            <a:r>
              <a:rPr lang="en-PH" baseline="0" dirty="0"/>
              <a:t>Next slide, please.</a:t>
            </a:r>
            <a:endParaRPr lang="en-PH" dirty="0"/>
          </a:p>
          <a:p>
            <a:pPr marL="171352" indent="-171352">
              <a:buFontTx/>
              <a:buChar char="-"/>
            </a:pPr>
            <a:endParaRPr lang="en-PH" dirty="0"/>
          </a:p>
        </p:txBody>
      </p:sp>
      <p:sp>
        <p:nvSpPr>
          <p:cNvPr id="4" name="Footer Placeholder 3"/>
          <p:cNvSpPr>
            <a:spLocks noGrp="1"/>
          </p:cNvSpPr>
          <p:nvPr>
            <p:ph type="ftr" sz="quarter" idx="4"/>
          </p:nvPr>
        </p:nvSpPr>
        <p:spPr/>
        <p:txBody>
          <a:bodyPr/>
          <a:lstStyle/>
          <a:p>
            <a:r>
              <a:rPr lang="en-PH"/>
              <a:t>COA Style Guide</a:t>
            </a:r>
          </a:p>
        </p:txBody>
      </p:sp>
      <p:sp>
        <p:nvSpPr>
          <p:cNvPr id="5" name="Slide Number Placeholder 4"/>
          <p:cNvSpPr>
            <a:spLocks noGrp="1"/>
          </p:cNvSpPr>
          <p:nvPr>
            <p:ph type="sldNum" sz="quarter" idx="5"/>
          </p:nvPr>
        </p:nvSpPr>
        <p:spPr/>
        <p:txBody>
          <a:bodyPr/>
          <a:lstStyle/>
          <a:p>
            <a:fld id="{1FA4932D-E00E-4E33-A541-F06804EE2CED}" type="slidenum">
              <a:rPr lang="en-PH" smtClean="0"/>
              <a:t>9</a:t>
            </a:fld>
            <a:endParaRPr lang="en-PH"/>
          </a:p>
        </p:txBody>
      </p:sp>
    </p:spTree>
    <p:extLst>
      <p:ext uri="{BB962C8B-B14F-4D97-AF65-F5344CB8AC3E}">
        <p14:creationId xmlns:p14="http://schemas.microsoft.com/office/powerpoint/2010/main" val="21890062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7" name="Picture 3"/>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1" y="-2"/>
            <a:ext cx="9144000"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3124200" y="1295400"/>
            <a:ext cx="5334000" cy="1470025"/>
          </a:xfrm>
        </p:spPr>
        <p:txBody>
          <a:bodyPr/>
          <a:lstStyle>
            <a:lvl1pPr algn="l">
              <a:defRPr>
                <a:solidFill>
                  <a:schemeClr val="tx2"/>
                </a:solidFill>
              </a:defRPr>
            </a:lvl1pPr>
          </a:lstStyle>
          <a:p>
            <a:r>
              <a:rPr lang="en-US" dirty="0"/>
              <a:t>Click to edit Master title style</a:t>
            </a:r>
            <a:endParaRPr lang="en-PH" dirty="0"/>
          </a:p>
        </p:txBody>
      </p:sp>
      <p:sp>
        <p:nvSpPr>
          <p:cNvPr id="3" name="Subtitle 2"/>
          <p:cNvSpPr>
            <a:spLocks noGrp="1"/>
          </p:cNvSpPr>
          <p:nvPr>
            <p:ph type="subTitle" idx="1"/>
          </p:nvPr>
        </p:nvSpPr>
        <p:spPr>
          <a:xfrm>
            <a:off x="3124200" y="2971800"/>
            <a:ext cx="4648200" cy="1752600"/>
          </a:xfrm>
        </p:spPr>
        <p:txBody>
          <a:bodyPr>
            <a:normAutofit/>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PH" dirty="0"/>
          </a:p>
        </p:txBody>
      </p:sp>
      <p:sp>
        <p:nvSpPr>
          <p:cNvPr id="4" name="Date Placeholder 3"/>
          <p:cNvSpPr>
            <a:spLocks noGrp="1"/>
          </p:cNvSpPr>
          <p:nvPr>
            <p:ph type="dt" sz="half" idx="10"/>
          </p:nvPr>
        </p:nvSpPr>
        <p:spPr/>
        <p:txBody>
          <a:bodyPr/>
          <a:lstStyle/>
          <a:p>
            <a:fld id="{E069EEC1-9543-42C5-BF3B-42D2F5872D85}" type="datetime1">
              <a:rPr lang="en-PH" smtClean="0"/>
              <a:t>22/05/2023</a:t>
            </a:fld>
            <a:endParaRPr lang="en-PH"/>
          </a:p>
        </p:txBody>
      </p:sp>
      <p:sp>
        <p:nvSpPr>
          <p:cNvPr id="5" name="Footer Placeholder 4"/>
          <p:cNvSpPr>
            <a:spLocks noGrp="1"/>
          </p:cNvSpPr>
          <p:nvPr>
            <p:ph type="ftr" sz="quarter" idx="11"/>
          </p:nvPr>
        </p:nvSpPr>
        <p:spPr/>
        <p:txBody>
          <a:bodyPr/>
          <a:lstStyle/>
          <a:p>
            <a:r>
              <a:rPr lang="en-PH"/>
              <a:t>COA Style Guide</a:t>
            </a:r>
            <a:endParaRPr lang="en-PH" dirty="0"/>
          </a:p>
        </p:txBody>
      </p:sp>
      <p:sp>
        <p:nvSpPr>
          <p:cNvPr id="6" name="Slide Number Placeholder 5"/>
          <p:cNvSpPr>
            <a:spLocks noGrp="1"/>
          </p:cNvSpPr>
          <p:nvPr>
            <p:ph type="sldNum" sz="quarter" idx="12"/>
          </p:nvPr>
        </p:nvSpPr>
        <p:spPr/>
        <p:txBody>
          <a:bodyPr/>
          <a:lstStyle/>
          <a:p>
            <a:fld id="{2B4F3DE5-73D1-4389-96C5-EE17B2611854}" type="slidenum">
              <a:rPr lang="en-PH" smtClean="0"/>
              <a:t>‹#›</a:t>
            </a:fld>
            <a:endParaRPr lang="en-PH"/>
          </a:p>
        </p:txBody>
      </p:sp>
      <p:pic>
        <p:nvPicPr>
          <p:cNvPr id="1026"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98923" y="4724400"/>
            <a:ext cx="1366475"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3969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igh Contrast Blu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2" name="Title 1"/>
          <p:cNvSpPr>
            <a:spLocks noGrp="1"/>
          </p:cNvSpPr>
          <p:nvPr>
            <p:ph type="title"/>
          </p:nvPr>
        </p:nvSpPr>
        <p:spPr/>
        <p:txBody>
          <a:bodyPr/>
          <a:lstStyle>
            <a:lvl1pPr>
              <a:defRPr>
                <a:solidFill>
                  <a:srgbClr val="FFC000"/>
                </a:solidFill>
              </a:defRPr>
            </a:lvl1pPr>
          </a:lstStyle>
          <a:p>
            <a:r>
              <a:rPr lang="en-US" dirty="0"/>
              <a:t>Click to edit Master title style</a:t>
            </a:r>
            <a:endParaRPr lang="en-PH" dirty="0"/>
          </a:p>
        </p:txBody>
      </p:sp>
      <p:sp>
        <p:nvSpPr>
          <p:cNvPr id="3" name="Date Placeholder 2"/>
          <p:cNvSpPr>
            <a:spLocks noGrp="1"/>
          </p:cNvSpPr>
          <p:nvPr>
            <p:ph type="dt" sz="half" idx="10"/>
          </p:nvPr>
        </p:nvSpPr>
        <p:spPr/>
        <p:txBody>
          <a:bodyPr/>
          <a:lstStyle>
            <a:lvl1pPr>
              <a:defRPr>
                <a:solidFill>
                  <a:schemeClr val="bg1"/>
                </a:solidFill>
              </a:defRPr>
            </a:lvl1pPr>
          </a:lstStyle>
          <a:p>
            <a:fld id="{713BFDC0-6447-4050-97F1-2E37AC2588A4}" type="datetime1">
              <a:rPr lang="en-PH" smtClean="0"/>
              <a:t>22/05/2023</a:t>
            </a:fld>
            <a:endParaRPr lang="en-PH"/>
          </a:p>
        </p:txBody>
      </p:sp>
      <p:sp>
        <p:nvSpPr>
          <p:cNvPr id="4" name="Footer Placeholder 3"/>
          <p:cNvSpPr>
            <a:spLocks noGrp="1"/>
          </p:cNvSpPr>
          <p:nvPr>
            <p:ph type="ftr" sz="quarter" idx="11"/>
          </p:nvPr>
        </p:nvSpPr>
        <p:spPr/>
        <p:txBody>
          <a:bodyPr/>
          <a:lstStyle>
            <a:lvl1pPr>
              <a:defRPr>
                <a:solidFill>
                  <a:schemeClr val="bg1"/>
                </a:solidFill>
              </a:defRPr>
            </a:lvl1pPr>
          </a:lstStyle>
          <a:p>
            <a:r>
              <a:rPr lang="en-PH"/>
              <a:t>COA Style Guide</a:t>
            </a:r>
            <a:endParaRPr lang="en-PH"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B4F3DE5-73D1-4389-96C5-EE17B2611854}" type="slidenum">
              <a:rPr lang="en-PH" smtClean="0"/>
              <a:pPr/>
              <a:t>‹#›</a:t>
            </a:fld>
            <a:endParaRPr lang="en-PH"/>
          </a:p>
        </p:txBody>
      </p:sp>
      <p:pic>
        <p:nvPicPr>
          <p:cNvPr id="6" name="Picture 2" descr="C:\Users\abby\Desktop\COA Style Guide\Assets\COA 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4800" y="5257800"/>
            <a:ext cx="910984" cy="9144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p:cNvSpPr>
            <a:spLocks noGrp="1"/>
          </p:cNvSpPr>
          <p:nvPr>
            <p:ph idx="1"/>
          </p:nvPr>
        </p:nvSpPr>
        <p:spPr>
          <a:xfrm>
            <a:off x="457200" y="1600200"/>
            <a:ext cx="8229600" cy="4525963"/>
          </a:xfrm>
        </p:spPr>
        <p:txBody>
          <a:bodyPr/>
          <a:lstStyle>
            <a:lvl1pPr>
              <a:defRPr sz="2400">
                <a:solidFill>
                  <a:schemeClr val="bg1"/>
                </a:solidFill>
              </a:defRPr>
            </a:lvl1pPr>
            <a:lvl2pPr>
              <a:defRPr sz="2400">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spTree>
    <p:extLst>
      <p:ext uri="{BB962C8B-B14F-4D97-AF65-F5344CB8AC3E}">
        <p14:creationId xmlns:p14="http://schemas.microsoft.com/office/powerpoint/2010/main" val="2292081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igh Contrast Orange">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2" name="Title 1"/>
          <p:cNvSpPr>
            <a:spLocks noGrp="1"/>
          </p:cNvSpPr>
          <p:nvPr>
            <p:ph type="title"/>
          </p:nvPr>
        </p:nvSpPr>
        <p:spPr/>
        <p:txBody>
          <a:bodyPr/>
          <a:lstStyle>
            <a:lvl1pPr>
              <a:defRPr>
                <a:solidFill>
                  <a:srgbClr val="002060"/>
                </a:solidFill>
              </a:defRPr>
            </a:lvl1pPr>
          </a:lstStyle>
          <a:p>
            <a:r>
              <a:rPr lang="en-US" dirty="0"/>
              <a:t>Click to edit Master title style</a:t>
            </a:r>
            <a:endParaRPr lang="en-PH" dirty="0"/>
          </a:p>
        </p:txBody>
      </p:sp>
      <p:sp>
        <p:nvSpPr>
          <p:cNvPr id="3" name="Date Placeholder 2"/>
          <p:cNvSpPr>
            <a:spLocks noGrp="1"/>
          </p:cNvSpPr>
          <p:nvPr>
            <p:ph type="dt" sz="half" idx="10"/>
          </p:nvPr>
        </p:nvSpPr>
        <p:spPr/>
        <p:txBody>
          <a:bodyPr/>
          <a:lstStyle>
            <a:lvl1pPr>
              <a:defRPr>
                <a:solidFill>
                  <a:schemeClr val="tx1"/>
                </a:solidFill>
              </a:defRPr>
            </a:lvl1pPr>
          </a:lstStyle>
          <a:p>
            <a:fld id="{DFEABF5C-269C-4CE0-8771-7DCCB0EF22A8}" type="datetime1">
              <a:rPr lang="en-PH" smtClean="0"/>
              <a:t>22/05/2023</a:t>
            </a:fld>
            <a:endParaRPr lang="en-PH"/>
          </a:p>
        </p:txBody>
      </p:sp>
      <p:sp>
        <p:nvSpPr>
          <p:cNvPr id="4" name="Footer Placeholder 3"/>
          <p:cNvSpPr>
            <a:spLocks noGrp="1"/>
          </p:cNvSpPr>
          <p:nvPr>
            <p:ph type="ftr" sz="quarter" idx="11"/>
          </p:nvPr>
        </p:nvSpPr>
        <p:spPr/>
        <p:txBody>
          <a:bodyPr/>
          <a:lstStyle>
            <a:lvl1pPr>
              <a:defRPr>
                <a:solidFill>
                  <a:schemeClr val="tx1"/>
                </a:solidFill>
              </a:defRPr>
            </a:lvl1pPr>
          </a:lstStyle>
          <a:p>
            <a:r>
              <a:rPr lang="en-PH"/>
              <a:t>COA Style Guide</a:t>
            </a:r>
            <a:endParaRPr lang="en-PH" dirty="0"/>
          </a:p>
        </p:txBody>
      </p:sp>
      <p:sp>
        <p:nvSpPr>
          <p:cNvPr id="5" name="Slide Number Placeholder 4"/>
          <p:cNvSpPr>
            <a:spLocks noGrp="1"/>
          </p:cNvSpPr>
          <p:nvPr>
            <p:ph type="sldNum" sz="quarter" idx="12"/>
          </p:nvPr>
        </p:nvSpPr>
        <p:spPr/>
        <p:txBody>
          <a:bodyPr/>
          <a:lstStyle>
            <a:lvl1pPr>
              <a:defRPr>
                <a:solidFill>
                  <a:schemeClr val="tx1"/>
                </a:solidFill>
              </a:defRPr>
            </a:lvl1pPr>
          </a:lstStyle>
          <a:p>
            <a:fld id="{2B4F3DE5-73D1-4389-96C5-EE17B2611854}" type="slidenum">
              <a:rPr lang="en-PH" smtClean="0"/>
              <a:pPr/>
              <a:t>‹#›</a:t>
            </a:fld>
            <a:endParaRPr lang="en-PH"/>
          </a:p>
        </p:txBody>
      </p:sp>
      <p:pic>
        <p:nvPicPr>
          <p:cNvPr id="7" name="Picture 2" descr="C:\Users\abby\Desktop\COA Style Guide\Assets\COA 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4800" y="5257800"/>
            <a:ext cx="910984" cy="914400"/>
          </a:xfrm>
          <a:prstGeom prst="rect">
            <a:avLst/>
          </a:prstGeom>
          <a:noFill/>
          <a:extLst>
            <a:ext uri="{909E8E84-426E-40DD-AFC4-6F175D3DCCD1}">
              <a14:hiddenFill xmlns:a14="http://schemas.microsoft.com/office/drawing/2010/main">
                <a:solidFill>
                  <a:srgbClr val="FFFFFF"/>
                </a:solidFill>
              </a14:hiddenFill>
            </a:ext>
          </a:extLst>
        </p:spPr>
      </p:pic>
      <p:sp>
        <p:nvSpPr>
          <p:cNvPr id="8" name="Content Placeholder 2"/>
          <p:cNvSpPr>
            <a:spLocks noGrp="1"/>
          </p:cNvSpPr>
          <p:nvPr>
            <p:ph idx="1"/>
          </p:nvPr>
        </p:nvSpPr>
        <p:spPr>
          <a:xfrm>
            <a:off x="457200" y="1600200"/>
            <a:ext cx="8229600" cy="4525963"/>
          </a:xfrm>
        </p:spPr>
        <p:txBody>
          <a:bodyPr/>
          <a:lstStyle>
            <a:lvl1pPr>
              <a:defRPr sz="2400"/>
            </a:lvl1pPr>
            <a:lvl2pPr>
              <a:defRPr sz="24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spTree>
    <p:extLst>
      <p:ext uri="{BB962C8B-B14F-4D97-AF65-F5344CB8AC3E}">
        <p14:creationId xmlns:p14="http://schemas.microsoft.com/office/powerpoint/2010/main" val="2770162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g Pictur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5791200" cy="6858000"/>
          </a:xfrm>
        </p:spPr>
        <p:txBody>
          <a:bodyPr/>
          <a:lstStyle/>
          <a:p>
            <a:endParaRPr lang="en-PH"/>
          </a:p>
        </p:txBody>
      </p:sp>
      <p:sp>
        <p:nvSpPr>
          <p:cNvPr id="7" name="Rectangle 6"/>
          <p:cNvSpPr/>
          <p:nvPr userDrawn="1"/>
        </p:nvSpPr>
        <p:spPr>
          <a:xfrm>
            <a:off x="5791200" y="0"/>
            <a:ext cx="3352800" cy="6858000"/>
          </a:xfrm>
          <a:prstGeom prst="rect">
            <a:avLst/>
          </a:prstGeom>
          <a:solidFill>
            <a:srgbClr val="002060"/>
          </a:solidFill>
          <a:ln>
            <a:noFill/>
          </a:ln>
          <a:effectLst>
            <a:outerShdw blurRad="279400" dist="2667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PH"/>
          </a:p>
        </p:txBody>
      </p:sp>
      <p:sp>
        <p:nvSpPr>
          <p:cNvPr id="2" name="Title 1"/>
          <p:cNvSpPr>
            <a:spLocks noGrp="1"/>
          </p:cNvSpPr>
          <p:nvPr>
            <p:ph type="title"/>
          </p:nvPr>
        </p:nvSpPr>
        <p:spPr>
          <a:xfrm>
            <a:off x="6172200" y="274638"/>
            <a:ext cx="2514600" cy="4602162"/>
          </a:xfrm>
        </p:spPr>
        <p:txBody>
          <a:bodyPr/>
          <a:lstStyle>
            <a:lvl1pPr>
              <a:defRPr>
                <a:solidFill>
                  <a:schemeClr val="bg2"/>
                </a:solidFill>
              </a:defRPr>
            </a:lvl1pPr>
          </a:lstStyle>
          <a:p>
            <a:endParaRPr lang="en-PH" dirty="0"/>
          </a:p>
        </p:txBody>
      </p:sp>
      <p:sp>
        <p:nvSpPr>
          <p:cNvPr id="3" name="Date Placeholder 2"/>
          <p:cNvSpPr>
            <a:spLocks noGrp="1"/>
          </p:cNvSpPr>
          <p:nvPr>
            <p:ph type="dt" sz="half" idx="10"/>
          </p:nvPr>
        </p:nvSpPr>
        <p:spPr/>
        <p:txBody>
          <a:bodyPr/>
          <a:lstStyle/>
          <a:p>
            <a:fld id="{E28BFBCC-0A5D-4FEC-AC54-2444B318E290}" type="datetime1">
              <a:rPr lang="en-PH" smtClean="0"/>
              <a:t>22/05/2023</a:t>
            </a:fld>
            <a:endParaRPr lang="en-PH"/>
          </a:p>
        </p:txBody>
      </p:sp>
      <p:sp>
        <p:nvSpPr>
          <p:cNvPr id="4" name="Footer Placeholder 3"/>
          <p:cNvSpPr>
            <a:spLocks noGrp="1"/>
          </p:cNvSpPr>
          <p:nvPr>
            <p:ph type="ftr" sz="quarter" idx="11"/>
          </p:nvPr>
        </p:nvSpPr>
        <p:spPr/>
        <p:txBody>
          <a:bodyPr/>
          <a:lstStyle/>
          <a:p>
            <a:r>
              <a:rPr lang="en-PH"/>
              <a:t>COA Style Guide</a:t>
            </a:r>
          </a:p>
        </p:txBody>
      </p:sp>
      <p:sp>
        <p:nvSpPr>
          <p:cNvPr id="5" name="Slide Number Placeholder 4"/>
          <p:cNvSpPr>
            <a:spLocks noGrp="1"/>
          </p:cNvSpPr>
          <p:nvPr>
            <p:ph type="sldNum" sz="quarter" idx="12"/>
          </p:nvPr>
        </p:nvSpPr>
        <p:spPr/>
        <p:txBody>
          <a:bodyPr/>
          <a:lstStyle/>
          <a:p>
            <a:fld id="{2B4F3DE5-73D1-4389-96C5-EE17B2611854}" type="slidenum">
              <a:rPr lang="en-PH" smtClean="0"/>
              <a:pPr/>
              <a:t>‹#›</a:t>
            </a:fld>
            <a:endParaRPr lang="en-PH"/>
          </a:p>
        </p:txBody>
      </p:sp>
      <p:pic>
        <p:nvPicPr>
          <p:cNvPr id="8" name="Picture 2" descr="C:\Users\abby\Desktop\COA Style Guide\Assets\COA 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4800" y="5257800"/>
            <a:ext cx="910984"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030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4470400" y="4063332"/>
            <a:ext cx="4673600" cy="2794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p:txBody>
          <a:bodyPr/>
          <a:lstStyle>
            <a:lvl1pPr>
              <a:defRPr sz="2400"/>
            </a:lvl1pPr>
            <a:lvl2pPr>
              <a:defRPr sz="24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sp>
        <p:nvSpPr>
          <p:cNvPr id="4" name="Date Placeholder 3"/>
          <p:cNvSpPr>
            <a:spLocks noGrp="1"/>
          </p:cNvSpPr>
          <p:nvPr>
            <p:ph type="dt" sz="half" idx="10"/>
          </p:nvPr>
        </p:nvSpPr>
        <p:spPr/>
        <p:txBody>
          <a:bodyPr/>
          <a:lstStyle/>
          <a:p>
            <a:fld id="{5F345E83-F03E-4260-BB6D-9E82B03F9895}" type="datetime1">
              <a:rPr lang="en-PH" smtClean="0"/>
              <a:t>22/05/2023</a:t>
            </a:fld>
            <a:endParaRPr lang="en-PH"/>
          </a:p>
        </p:txBody>
      </p:sp>
      <p:sp>
        <p:nvSpPr>
          <p:cNvPr id="5" name="Footer Placeholder 4"/>
          <p:cNvSpPr>
            <a:spLocks noGrp="1"/>
          </p:cNvSpPr>
          <p:nvPr>
            <p:ph type="ftr" sz="quarter" idx="11"/>
          </p:nvPr>
        </p:nvSpPr>
        <p:spPr/>
        <p:txBody>
          <a:bodyPr/>
          <a:lstStyle/>
          <a:p>
            <a:r>
              <a:rPr lang="en-PH"/>
              <a:t>COA Style Guide</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B4F3DE5-73D1-4389-96C5-EE17B2611854}" type="slidenum">
              <a:rPr lang="en-PH" smtClean="0"/>
              <a:pPr/>
              <a:t>‹#›</a:t>
            </a:fld>
            <a:endParaRPr lang="en-PH"/>
          </a:p>
        </p:txBody>
      </p:sp>
      <p:sp>
        <p:nvSpPr>
          <p:cNvPr id="2" name="Title 1"/>
          <p:cNvSpPr>
            <a:spLocks noGrp="1"/>
          </p:cNvSpPr>
          <p:nvPr>
            <p:ph type="title"/>
          </p:nvPr>
        </p:nvSpPr>
        <p:spPr/>
        <p:txBody>
          <a:bodyPr/>
          <a:lstStyle>
            <a:lvl1pPr algn="l">
              <a:defRPr>
                <a:solidFill>
                  <a:srgbClr val="002060"/>
                </a:solidFill>
              </a:defRPr>
            </a:lvl1pPr>
          </a:lstStyle>
          <a:p>
            <a:r>
              <a:rPr lang="en-US" dirty="0"/>
              <a:t>Click to edit Master title style</a:t>
            </a:r>
            <a:endParaRPr lang="en-PH" dirty="0"/>
          </a:p>
        </p:txBody>
      </p:sp>
      <p:pic>
        <p:nvPicPr>
          <p:cNvPr id="14"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24800" y="5257800"/>
            <a:ext cx="910984"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68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userDrawn="1"/>
        </p:nvSpPr>
        <p:spPr>
          <a:xfrm>
            <a:off x="6248400" y="0"/>
            <a:ext cx="2895600" cy="6858000"/>
          </a:xfrm>
          <a:prstGeom prst="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7" name="Rectangle 6"/>
          <p:cNvSpPr/>
          <p:nvPr userDrawn="1"/>
        </p:nvSpPr>
        <p:spPr>
          <a:xfrm>
            <a:off x="0" y="0"/>
            <a:ext cx="6934200" cy="6858000"/>
          </a:xfrm>
          <a:prstGeom prst="rect">
            <a:avLst/>
          </a:prstGeom>
          <a:solidFill>
            <a:srgbClr val="002060"/>
          </a:solidFill>
          <a:ln>
            <a:noFill/>
          </a:ln>
          <a:effectLst>
            <a:outerShdw blurRad="368300" dist="190500" sx="103000" sy="103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2" name="Title 1"/>
          <p:cNvSpPr>
            <a:spLocks noGrp="1"/>
          </p:cNvSpPr>
          <p:nvPr>
            <p:ph type="title"/>
          </p:nvPr>
        </p:nvSpPr>
        <p:spPr>
          <a:xfrm>
            <a:off x="722313" y="4406900"/>
            <a:ext cx="5526087" cy="1362075"/>
          </a:xfrm>
        </p:spPr>
        <p:txBody>
          <a:bodyPr anchor="t"/>
          <a:lstStyle>
            <a:lvl1pPr algn="l">
              <a:defRPr sz="3200" b="1" cap="all">
                <a:solidFill>
                  <a:srgbClr val="FFC000"/>
                </a:solidFill>
              </a:defRPr>
            </a:lvl1pPr>
          </a:lstStyle>
          <a:p>
            <a:endParaRPr lang="en-PH" dirty="0"/>
          </a:p>
        </p:txBody>
      </p:sp>
      <p:sp>
        <p:nvSpPr>
          <p:cNvPr id="3" name="Text Placeholder 2"/>
          <p:cNvSpPr>
            <a:spLocks noGrp="1"/>
          </p:cNvSpPr>
          <p:nvPr>
            <p:ph type="body" idx="1"/>
          </p:nvPr>
        </p:nvSpPr>
        <p:spPr>
          <a:xfrm>
            <a:off x="722313" y="2906713"/>
            <a:ext cx="5526087"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pic>
        <p:nvPicPr>
          <p:cNvPr id="9" name="Picture 2" descr="C:\Users\abby\Desktop\COA Style Guide\Assets\COA 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4800" y="5257800"/>
            <a:ext cx="910984"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9762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4470400" y="4063332"/>
            <a:ext cx="4673600" cy="2794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24800" y="5257800"/>
            <a:ext cx="910984" cy="9144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a:t>Click to edit Master title style</a:t>
            </a:r>
            <a:endParaRPr lang="en-PH"/>
          </a:p>
        </p:txBody>
      </p:sp>
      <p:sp>
        <p:nvSpPr>
          <p:cNvPr id="3" name="Content Placeholder 2"/>
          <p:cNvSpPr>
            <a:spLocks noGrp="1"/>
          </p:cNvSpPr>
          <p:nvPr>
            <p:ph sz="half" idx="1"/>
          </p:nvPr>
        </p:nvSpPr>
        <p:spPr>
          <a:xfrm>
            <a:off x="457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sp>
        <p:nvSpPr>
          <p:cNvPr id="5" name="Date Placeholder 4"/>
          <p:cNvSpPr>
            <a:spLocks noGrp="1"/>
          </p:cNvSpPr>
          <p:nvPr>
            <p:ph type="dt" sz="half" idx="10"/>
          </p:nvPr>
        </p:nvSpPr>
        <p:spPr/>
        <p:txBody>
          <a:bodyPr/>
          <a:lstStyle/>
          <a:p>
            <a:fld id="{8E88B82C-97E0-423C-966E-C4F8BAD590FA}" type="datetime1">
              <a:rPr lang="en-PH" smtClean="0"/>
              <a:t>22/05/2023</a:t>
            </a:fld>
            <a:endParaRPr lang="en-PH"/>
          </a:p>
        </p:txBody>
      </p:sp>
      <p:sp>
        <p:nvSpPr>
          <p:cNvPr id="6" name="Footer Placeholder 5"/>
          <p:cNvSpPr>
            <a:spLocks noGrp="1"/>
          </p:cNvSpPr>
          <p:nvPr>
            <p:ph type="ftr" sz="quarter" idx="11"/>
          </p:nvPr>
        </p:nvSpPr>
        <p:spPr/>
        <p:txBody>
          <a:bodyPr/>
          <a:lstStyle/>
          <a:p>
            <a:r>
              <a:rPr lang="en-PH"/>
              <a:t>COA Style Guide</a:t>
            </a:r>
          </a:p>
        </p:txBody>
      </p:sp>
      <p:sp>
        <p:nvSpPr>
          <p:cNvPr id="7" name="Slide Number Placeholder 6"/>
          <p:cNvSpPr>
            <a:spLocks noGrp="1"/>
          </p:cNvSpPr>
          <p:nvPr>
            <p:ph type="sldNum" sz="quarter" idx="12"/>
          </p:nvPr>
        </p:nvSpPr>
        <p:spPr/>
        <p:txBody>
          <a:bodyPr/>
          <a:lstStyle/>
          <a:p>
            <a:fld id="{2B4F3DE5-73D1-4389-96C5-EE17B2611854}" type="slidenum">
              <a:rPr lang="en-PH" smtClean="0"/>
              <a:t>‹#›</a:t>
            </a:fld>
            <a:endParaRPr lang="en-PH"/>
          </a:p>
        </p:txBody>
      </p:sp>
    </p:spTree>
    <p:extLst>
      <p:ext uri="{BB962C8B-B14F-4D97-AF65-F5344CB8AC3E}">
        <p14:creationId xmlns:p14="http://schemas.microsoft.com/office/powerpoint/2010/main" val="135483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4470400" y="4063332"/>
            <a:ext cx="4673600" cy="2794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24800" y="5257800"/>
            <a:ext cx="910984" cy="9144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defRPr/>
            </a:lvl1pPr>
          </a:lstStyle>
          <a:p>
            <a:r>
              <a:rPr lang="en-US"/>
              <a:t>Click to edit Master title style</a:t>
            </a:r>
            <a:endParaRPr lang="en-P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7" name="Date Placeholder 6"/>
          <p:cNvSpPr>
            <a:spLocks noGrp="1"/>
          </p:cNvSpPr>
          <p:nvPr>
            <p:ph type="dt" sz="half" idx="10"/>
          </p:nvPr>
        </p:nvSpPr>
        <p:spPr/>
        <p:txBody>
          <a:bodyPr/>
          <a:lstStyle/>
          <a:p>
            <a:fld id="{31890396-37A8-4CF8-94EC-252557544A96}" type="datetime1">
              <a:rPr lang="en-PH" smtClean="0"/>
              <a:t>22/05/2023</a:t>
            </a:fld>
            <a:endParaRPr lang="en-PH"/>
          </a:p>
        </p:txBody>
      </p:sp>
      <p:sp>
        <p:nvSpPr>
          <p:cNvPr id="8" name="Footer Placeholder 7"/>
          <p:cNvSpPr>
            <a:spLocks noGrp="1"/>
          </p:cNvSpPr>
          <p:nvPr>
            <p:ph type="ftr" sz="quarter" idx="11"/>
          </p:nvPr>
        </p:nvSpPr>
        <p:spPr/>
        <p:txBody>
          <a:bodyPr/>
          <a:lstStyle/>
          <a:p>
            <a:r>
              <a:rPr lang="en-PH"/>
              <a:t>COA Style Guide</a:t>
            </a:r>
          </a:p>
        </p:txBody>
      </p:sp>
      <p:sp>
        <p:nvSpPr>
          <p:cNvPr id="9" name="Slide Number Placeholder 8"/>
          <p:cNvSpPr>
            <a:spLocks noGrp="1"/>
          </p:cNvSpPr>
          <p:nvPr>
            <p:ph type="sldNum" sz="quarter" idx="12"/>
          </p:nvPr>
        </p:nvSpPr>
        <p:spPr/>
        <p:txBody>
          <a:bodyPr/>
          <a:lstStyle/>
          <a:p>
            <a:fld id="{2B4F3DE5-73D1-4389-96C5-EE17B2611854}" type="slidenum">
              <a:rPr lang="en-PH" smtClean="0"/>
              <a:t>‹#›</a:t>
            </a:fld>
            <a:endParaRPr lang="en-PH"/>
          </a:p>
        </p:txBody>
      </p:sp>
    </p:spTree>
    <p:extLst>
      <p:ext uri="{BB962C8B-B14F-4D97-AF65-F5344CB8AC3E}">
        <p14:creationId xmlns:p14="http://schemas.microsoft.com/office/powerpoint/2010/main" val="314290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4470400" y="4063332"/>
            <a:ext cx="4673600" cy="2794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24800" y="5257800"/>
            <a:ext cx="910984" cy="9144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a:t>Click to edit Master title style</a:t>
            </a:r>
            <a:endParaRPr lang="en-PH"/>
          </a:p>
        </p:txBody>
      </p:sp>
      <p:sp>
        <p:nvSpPr>
          <p:cNvPr id="3" name="Date Placeholder 2"/>
          <p:cNvSpPr>
            <a:spLocks noGrp="1"/>
          </p:cNvSpPr>
          <p:nvPr>
            <p:ph type="dt" sz="half" idx="10"/>
          </p:nvPr>
        </p:nvSpPr>
        <p:spPr/>
        <p:txBody>
          <a:bodyPr/>
          <a:lstStyle/>
          <a:p>
            <a:fld id="{A47B8C19-62D7-4549-9C6B-56C7F2854F6E}" type="datetime1">
              <a:rPr lang="en-PH" smtClean="0"/>
              <a:t>22/05/2023</a:t>
            </a:fld>
            <a:endParaRPr lang="en-PH"/>
          </a:p>
        </p:txBody>
      </p:sp>
      <p:sp>
        <p:nvSpPr>
          <p:cNvPr id="4" name="Footer Placeholder 3"/>
          <p:cNvSpPr>
            <a:spLocks noGrp="1"/>
          </p:cNvSpPr>
          <p:nvPr>
            <p:ph type="ftr" sz="quarter" idx="11"/>
          </p:nvPr>
        </p:nvSpPr>
        <p:spPr/>
        <p:txBody>
          <a:bodyPr/>
          <a:lstStyle/>
          <a:p>
            <a:r>
              <a:rPr lang="en-PH"/>
              <a:t>COA Style Guide</a:t>
            </a:r>
          </a:p>
        </p:txBody>
      </p:sp>
      <p:sp>
        <p:nvSpPr>
          <p:cNvPr id="5" name="Slide Number Placeholder 4"/>
          <p:cNvSpPr>
            <a:spLocks noGrp="1"/>
          </p:cNvSpPr>
          <p:nvPr>
            <p:ph type="sldNum" sz="quarter" idx="12"/>
          </p:nvPr>
        </p:nvSpPr>
        <p:spPr/>
        <p:txBody>
          <a:bodyPr/>
          <a:lstStyle/>
          <a:p>
            <a:fld id="{2B4F3DE5-73D1-4389-96C5-EE17B2611854}" type="slidenum">
              <a:rPr lang="en-PH" smtClean="0"/>
              <a:t>‹#›</a:t>
            </a:fld>
            <a:endParaRPr lang="en-PH"/>
          </a:p>
        </p:txBody>
      </p:sp>
    </p:spTree>
    <p:extLst>
      <p:ext uri="{BB962C8B-B14F-4D97-AF65-F5344CB8AC3E}">
        <p14:creationId xmlns:p14="http://schemas.microsoft.com/office/powerpoint/2010/main" val="242840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4470400" y="4063332"/>
            <a:ext cx="4673600" cy="2794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24800" y="5257800"/>
            <a:ext cx="910984" cy="91440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p>
            <a:fld id="{34CA4026-C546-4385-B9CD-DF46618EECCF}" type="datetime1">
              <a:rPr lang="en-PH" smtClean="0"/>
              <a:t>22/05/2023</a:t>
            </a:fld>
            <a:endParaRPr lang="en-PH"/>
          </a:p>
        </p:txBody>
      </p:sp>
      <p:sp>
        <p:nvSpPr>
          <p:cNvPr id="3" name="Footer Placeholder 2"/>
          <p:cNvSpPr>
            <a:spLocks noGrp="1"/>
          </p:cNvSpPr>
          <p:nvPr>
            <p:ph type="ftr" sz="quarter" idx="11"/>
          </p:nvPr>
        </p:nvSpPr>
        <p:spPr/>
        <p:txBody>
          <a:bodyPr/>
          <a:lstStyle/>
          <a:p>
            <a:r>
              <a:rPr lang="en-PH"/>
              <a:t>COA Style Guide</a:t>
            </a:r>
          </a:p>
        </p:txBody>
      </p:sp>
      <p:sp>
        <p:nvSpPr>
          <p:cNvPr id="4" name="Slide Number Placeholder 3"/>
          <p:cNvSpPr>
            <a:spLocks noGrp="1"/>
          </p:cNvSpPr>
          <p:nvPr>
            <p:ph type="sldNum" sz="quarter" idx="12"/>
          </p:nvPr>
        </p:nvSpPr>
        <p:spPr/>
        <p:txBody>
          <a:bodyPr/>
          <a:lstStyle/>
          <a:p>
            <a:fld id="{2B4F3DE5-73D1-4389-96C5-EE17B2611854}" type="slidenum">
              <a:rPr lang="en-PH" smtClean="0"/>
              <a:t>‹#›</a:t>
            </a:fld>
            <a:endParaRPr lang="en-PH"/>
          </a:p>
        </p:txBody>
      </p:sp>
    </p:spTree>
    <p:extLst>
      <p:ext uri="{BB962C8B-B14F-4D97-AF65-F5344CB8AC3E}">
        <p14:creationId xmlns:p14="http://schemas.microsoft.com/office/powerpoint/2010/main" val="1063082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4470400" y="4063332"/>
            <a:ext cx="4673600" cy="2794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24800" y="5257800"/>
            <a:ext cx="910984" cy="9144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P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F72F48-6EED-4E4D-989F-2769B17DADEC}" type="datetime1">
              <a:rPr lang="en-PH" smtClean="0"/>
              <a:t>22/05/2023</a:t>
            </a:fld>
            <a:endParaRPr lang="en-PH"/>
          </a:p>
        </p:txBody>
      </p:sp>
      <p:sp>
        <p:nvSpPr>
          <p:cNvPr id="6" name="Footer Placeholder 5"/>
          <p:cNvSpPr>
            <a:spLocks noGrp="1"/>
          </p:cNvSpPr>
          <p:nvPr>
            <p:ph type="ftr" sz="quarter" idx="11"/>
          </p:nvPr>
        </p:nvSpPr>
        <p:spPr/>
        <p:txBody>
          <a:bodyPr/>
          <a:lstStyle/>
          <a:p>
            <a:r>
              <a:rPr lang="en-PH"/>
              <a:t>COA Style Guide</a:t>
            </a:r>
          </a:p>
        </p:txBody>
      </p:sp>
      <p:sp>
        <p:nvSpPr>
          <p:cNvPr id="7" name="Slide Number Placeholder 6"/>
          <p:cNvSpPr>
            <a:spLocks noGrp="1"/>
          </p:cNvSpPr>
          <p:nvPr>
            <p:ph type="sldNum" sz="quarter" idx="12"/>
          </p:nvPr>
        </p:nvSpPr>
        <p:spPr/>
        <p:txBody>
          <a:bodyPr/>
          <a:lstStyle/>
          <a:p>
            <a:fld id="{2B4F3DE5-73D1-4389-96C5-EE17B2611854}" type="slidenum">
              <a:rPr lang="en-PH" smtClean="0"/>
              <a:t>‹#›</a:t>
            </a:fld>
            <a:endParaRPr lang="en-PH"/>
          </a:p>
        </p:txBody>
      </p:sp>
    </p:spTree>
    <p:extLst>
      <p:ext uri="{BB962C8B-B14F-4D97-AF65-F5344CB8AC3E}">
        <p14:creationId xmlns:p14="http://schemas.microsoft.com/office/powerpoint/2010/main" val="1536870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2" name="Title 1"/>
          <p:cNvSpPr>
            <a:spLocks noGrp="1"/>
          </p:cNvSpPr>
          <p:nvPr>
            <p:ph type="title"/>
          </p:nvPr>
        </p:nvSpPr>
        <p:spPr>
          <a:xfrm>
            <a:off x="1792288" y="4800600"/>
            <a:ext cx="5486400" cy="566738"/>
          </a:xfrm>
        </p:spPr>
        <p:txBody>
          <a:bodyPr anchor="b"/>
          <a:lstStyle>
            <a:lvl1pPr algn="l">
              <a:defRPr sz="2000" b="1">
                <a:solidFill>
                  <a:schemeClr val="bg1"/>
                </a:solidFill>
              </a:defRPr>
            </a:lvl1pPr>
          </a:lstStyle>
          <a:p>
            <a:r>
              <a:rPr lang="en-US"/>
              <a:t>Click to edit Master title style</a:t>
            </a:r>
            <a:endParaRPr lang="en-P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P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233204F2-CCE9-41DD-BDD5-112F01222A86}" type="datetime1">
              <a:rPr lang="en-PH" smtClean="0"/>
              <a:t>22/05/2023</a:t>
            </a:fld>
            <a:endParaRPr lang="en-PH"/>
          </a:p>
        </p:txBody>
      </p:sp>
      <p:sp>
        <p:nvSpPr>
          <p:cNvPr id="6" name="Footer Placeholder 5"/>
          <p:cNvSpPr>
            <a:spLocks noGrp="1"/>
          </p:cNvSpPr>
          <p:nvPr>
            <p:ph type="ftr" sz="quarter" idx="11"/>
          </p:nvPr>
        </p:nvSpPr>
        <p:spPr/>
        <p:txBody>
          <a:bodyPr/>
          <a:lstStyle/>
          <a:p>
            <a:r>
              <a:rPr lang="en-PH"/>
              <a:t>COA Style Guide</a:t>
            </a:r>
          </a:p>
        </p:txBody>
      </p:sp>
      <p:sp>
        <p:nvSpPr>
          <p:cNvPr id="7" name="Slide Number Placeholder 6"/>
          <p:cNvSpPr>
            <a:spLocks noGrp="1"/>
          </p:cNvSpPr>
          <p:nvPr>
            <p:ph type="sldNum" sz="quarter" idx="12"/>
          </p:nvPr>
        </p:nvSpPr>
        <p:spPr/>
        <p:txBody>
          <a:bodyPr/>
          <a:lstStyle/>
          <a:p>
            <a:fld id="{2B4F3DE5-73D1-4389-96C5-EE17B2611854}" type="slidenum">
              <a:rPr lang="en-PH" smtClean="0"/>
              <a:t>‹#›</a:t>
            </a:fld>
            <a:endParaRPr lang="en-PH"/>
          </a:p>
        </p:txBody>
      </p:sp>
      <p:pic>
        <p:nvPicPr>
          <p:cNvPr id="9" name="Picture 2" descr="C:\Users\abby\Desktop\COA Style Guide\Assets\COA 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4800" y="5257800"/>
            <a:ext cx="910984"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928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PH"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8BFBCC-0A5D-4FEC-AC54-2444B318E290}" type="datetime1">
              <a:rPr lang="en-PH" smtClean="0"/>
              <a:t>22/05/2023</a:t>
            </a:fld>
            <a:endParaRPr lang="en-PH"/>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PH"/>
              <a:t>COA Style Guide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2B4F3DE5-73D1-4389-96C5-EE17B2611854}" type="slidenum">
              <a:rPr lang="en-PH" smtClean="0"/>
              <a:pPr/>
              <a:t>‹#›</a:t>
            </a:fld>
            <a:endParaRPr lang="en-PH"/>
          </a:p>
        </p:txBody>
      </p:sp>
    </p:spTree>
    <p:extLst>
      <p:ext uri="{BB962C8B-B14F-4D97-AF65-F5344CB8AC3E}">
        <p14:creationId xmlns:p14="http://schemas.microsoft.com/office/powerpoint/2010/main" val="775796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Lst>
  <p:hf hdr="0" dt="0"/>
  <p:txStyles>
    <p:titleStyle>
      <a:lvl1pPr algn="l"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1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30304" y="4953000"/>
            <a:ext cx="3568156" cy="923330"/>
          </a:xfrm>
          <a:prstGeom prst="rect">
            <a:avLst/>
          </a:prstGeom>
          <a:noFill/>
        </p:spPr>
        <p:txBody>
          <a:bodyPr wrap="none" rtlCol="0">
            <a:spAutoFit/>
          </a:bodyPr>
          <a:lstStyle/>
          <a:p>
            <a:pPr algn="r"/>
            <a:r>
              <a:rPr lang="en-PH" dirty="0"/>
              <a:t>May 24, 2023</a:t>
            </a:r>
          </a:p>
          <a:p>
            <a:pPr algn="r"/>
            <a:r>
              <a:rPr lang="en-PH" dirty="0"/>
              <a:t>KCC Convention and Events Center</a:t>
            </a:r>
          </a:p>
          <a:p>
            <a:pPr algn="r"/>
            <a:r>
              <a:rPr lang="en-US" dirty="0"/>
              <a:t>K</a:t>
            </a:r>
            <a:r>
              <a:rPr lang="en-PH" dirty="0"/>
              <a:t>CC Mall, General Santos City</a:t>
            </a:r>
          </a:p>
        </p:txBody>
      </p:sp>
      <p:sp>
        <p:nvSpPr>
          <p:cNvPr id="6" name="Title 5"/>
          <p:cNvSpPr>
            <a:spLocks noGrp="1"/>
          </p:cNvSpPr>
          <p:nvPr>
            <p:ph type="ctrTitle"/>
          </p:nvPr>
        </p:nvSpPr>
        <p:spPr>
          <a:xfrm>
            <a:off x="2590800" y="381000"/>
            <a:ext cx="5943600" cy="1470025"/>
          </a:xfrm>
        </p:spPr>
        <p:txBody>
          <a:bodyPr>
            <a:normAutofit fontScale="90000"/>
          </a:bodyPr>
          <a:lstStyle/>
          <a:p>
            <a:pPr algn="ctr"/>
            <a:r>
              <a:rPr lang="en-US" sz="2400" dirty="0"/>
              <a:t>Philippine Association of Local Government Accountants, Inc.</a:t>
            </a:r>
            <a:br>
              <a:rPr lang="en-US" sz="2400" dirty="0"/>
            </a:br>
            <a:br>
              <a:rPr lang="en-US" sz="2400" dirty="0"/>
            </a:br>
            <a:r>
              <a:rPr lang="en-US" sz="2400" dirty="0"/>
              <a:t>18</a:t>
            </a:r>
            <a:r>
              <a:rPr lang="en-US" sz="2400" baseline="30000" dirty="0"/>
              <a:t>th</a:t>
            </a:r>
            <a:r>
              <a:rPr lang="en-US" sz="2400" dirty="0"/>
              <a:t> Annual National Conference </a:t>
            </a:r>
            <a:endParaRPr lang="en-US" dirty="0"/>
          </a:p>
        </p:txBody>
      </p:sp>
      <p:sp>
        <p:nvSpPr>
          <p:cNvPr id="5" name="Subtitle 2">
            <a:extLst>
              <a:ext uri="{FF2B5EF4-FFF2-40B4-BE49-F238E27FC236}">
                <a16:creationId xmlns:a16="http://schemas.microsoft.com/office/drawing/2014/main" id="{973E07BC-BEF1-4FBD-818B-8B4118C41C30}"/>
              </a:ext>
            </a:extLst>
          </p:cNvPr>
          <p:cNvSpPr>
            <a:spLocks noGrp="1"/>
          </p:cNvSpPr>
          <p:nvPr>
            <p:ph type="subTitle" idx="1"/>
          </p:nvPr>
        </p:nvSpPr>
        <p:spPr>
          <a:xfrm>
            <a:off x="3124200" y="2438400"/>
            <a:ext cx="5410200" cy="1828800"/>
          </a:xfrm>
        </p:spPr>
        <p:txBody>
          <a:bodyPr>
            <a:normAutofit/>
          </a:bodyPr>
          <a:lstStyle/>
          <a:p>
            <a:pPr algn="ctr"/>
            <a:r>
              <a:rPr lang="en-PH" sz="3200" b="1" dirty="0"/>
              <a:t>Updates on IUEEU, PPE, SEF Utilization and Sangguniang Kabataan Reform Act</a:t>
            </a:r>
          </a:p>
        </p:txBody>
      </p:sp>
      <p:sp>
        <p:nvSpPr>
          <p:cNvPr id="2" name="TextBox 1">
            <a:extLst>
              <a:ext uri="{FF2B5EF4-FFF2-40B4-BE49-F238E27FC236}">
                <a16:creationId xmlns:a16="http://schemas.microsoft.com/office/drawing/2014/main" id="{C6A4400D-4F19-4D03-BD43-CD256369C9D6}"/>
              </a:ext>
            </a:extLst>
          </p:cNvPr>
          <p:cNvSpPr txBox="1"/>
          <p:nvPr/>
        </p:nvSpPr>
        <p:spPr>
          <a:xfrm>
            <a:off x="8458200" y="6463555"/>
            <a:ext cx="316940" cy="369332"/>
          </a:xfrm>
          <a:prstGeom prst="rect">
            <a:avLst/>
          </a:prstGeom>
          <a:noFill/>
        </p:spPr>
        <p:txBody>
          <a:bodyPr wrap="square" rtlCol="0">
            <a:spAutoFit/>
          </a:bodyPr>
          <a:lstStyle/>
          <a:p>
            <a:r>
              <a:rPr lang="en-US" b="1" dirty="0"/>
              <a:t>1</a:t>
            </a:r>
          </a:p>
        </p:txBody>
      </p:sp>
    </p:spTree>
    <p:extLst>
      <p:ext uri="{BB962C8B-B14F-4D97-AF65-F5344CB8AC3E}">
        <p14:creationId xmlns:p14="http://schemas.microsoft.com/office/powerpoint/2010/main" val="1878070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609600"/>
            <a:ext cx="6400800" cy="838200"/>
          </a:xfrm>
        </p:spPr>
        <p:txBody>
          <a:bodyPr>
            <a:noAutofit/>
          </a:bodyPr>
          <a:lstStyle/>
          <a:p>
            <a:r>
              <a:rPr lang="en-US" sz="4000" b="0" dirty="0"/>
              <a:t>UPDATES on PPE</a:t>
            </a:r>
            <a:br>
              <a:rPr lang="en-US" sz="4000" b="0" dirty="0"/>
            </a:br>
            <a:br>
              <a:rPr lang="en-US" sz="4000" b="0" dirty="0"/>
            </a:br>
            <a:br>
              <a:rPr lang="en-US" sz="4000" b="0" dirty="0"/>
            </a:br>
            <a:br>
              <a:rPr lang="en-US" sz="4000" b="0" dirty="0"/>
            </a:br>
            <a:endParaRPr lang="en-PH" sz="4000" i="1" dirty="0"/>
          </a:p>
        </p:txBody>
      </p:sp>
      <p:sp>
        <p:nvSpPr>
          <p:cNvPr id="2" name="TextBox 1"/>
          <p:cNvSpPr txBox="1"/>
          <p:nvPr/>
        </p:nvSpPr>
        <p:spPr>
          <a:xfrm>
            <a:off x="609600" y="1524000"/>
            <a:ext cx="6096000" cy="4801314"/>
          </a:xfrm>
          <a:prstGeom prst="rect">
            <a:avLst/>
          </a:prstGeom>
          <a:noFill/>
        </p:spPr>
        <p:txBody>
          <a:bodyPr wrap="square" rtlCol="0">
            <a:spAutoFit/>
          </a:bodyPr>
          <a:lstStyle/>
          <a:p>
            <a:pPr marL="457200" indent="-457200">
              <a:spcAft>
                <a:spcPts val="2400"/>
              </a:spcAft>
              <a:buFont typeface="Arial" panose="020B0604020202020204" pitchFamily="34" charset="0"/>
              <a:buChar char="•"/>
            </a:pPr>
            <a:r>
              <a:rPr lang="en-US" sz="2600" b="1" dirty="0">
                <a:solidFill>
                  <a:srgbClr val="FFC000"/>
                </a:solidFill>
              </a:rPr>
              <a:t>Increased Capitalization Threshold from below P15,000 to below P50,000.00 pursuant to Section 23 of RA No. 11639, or the General Appropriations Act (GAA) for Fiscal Year 2022</a:t>
            </a:r>
          </a:p>
          <a:p>
            <a:pPr marL="457200" indent="-457200">
              <a:buFont typeface="Arial" panose="020B0604020202020204" pitchFamily="34" charset="0"/>
              <a:buChar char="•"/>
            </a:pPr>
            <a:r>
              <a:rPr lang="en-US" sz="2600" b="1" dirty="0">
                <a:solidFill>
                  <a:srgbClr val="FFC000"/>
                </a:solidFill>
              </a:rPr>
              <a:t>COA Circular No. 2022-004 dated May 31, 2022 re: Guidelines on the Implementation of Section 23 of the General Provisions of RA No. 11639</a:t>
            </a:r>
          </a:p>
          <a:p>
            <a:pPr marL="457200" indent="-457200">
              <a:buFont typeface="Arial" panose="020B0604020202020204" pitchFamily="34" charset="0"/>
              <a:buChar char="•"/>
            </a:pPr>
            <a:endParaRPr lang="en-US" sz="2600" b="1" dirty="0">
              <a:solidFill>
                <a:srgbClr val="FFC000"/>
              </a:solidFill>
            </a:endParaRPr>
          </a:p>
        </p:txBody>
      </p:sp>
      <p:sp>
        <p:nvSpPr>
          <p:cNvPr id="5" name="TextBox 4">
            <a:extLst>
              <a:ext uri="{FF2B5EF4-FFF2-40B4-BE49-F238E27FC236}">
                <a16:creationId xmlns:a16="http://schemas.microsoft.com/office/drawing/2014/main" id="{7A0842D6-8539-46A2-8903-9009B25FEC39}"/>
              </a:ext>
            </a:extLst>
          </p:cNvPr>
          <p:cNvSpPr txBox="1"/>
          <p:nvPr/>
        </p:nvSpPr>
        <p:spPr>
          <a:xfrm>
            <a:off x="8220635" y="6324600"/>
            <a:ext cx="542365" cy="369332"/>
          </a:xfrm>
          <a:prstGeom prst="rect">
            <a:avLst/>
          </a:prstGeom>
          <a:noFill/>
        </p:spPr>
        <p:txBody>
          <a:bodyPr wrap="square" rtlCol="0">
            <a:spAutoFit/>
          </a:bodyPr>
          <a:lstStyle/>
          <a:p>
            <a:r>
              <a:rPr lang="en-US" b="1" dirty="0"/>
              <a:t>10</a:t>
            </a:r>
          </a:p>
        </p:txBody>
      </p:sp>
    </p:spTree>
    <p:extLst>
      <p:ext uri="{BB962C8B-B14F-4D97-AF65-F5344CB8AC3E}">
        <p14:creationId xmlns:p14="http://schemas.microsoft.com/office/powerpoint/2010/main" val="1637580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4648200"/>
          </a:xfrm>
          <a:noFill/>
        </p:spPr>
        <p:txBody>
          <a:bodyPr>
            <a:noAutofit/>
          </a:bodyPr>
          <a:lstStyle/>
          <a:p>
            <a:pPr algn="just"/>
            <a:r>
              <a:rPr lang="en-US" b="1" dirty="0"/>
              <a:t>Section 23 of the General Provisions of GAA FY 2022</a:t>
            </a:r>
            <a:r>
              <a:rPr lang="en-US" dirty="0"/>
              <a:t> provides that tangible items below Fifty Thousand Pesos (P50,000) shall be accounted as semi-expendable property. (CONDITIONAL IMPLEMENTATION - President’s Veto Message, December 30, 2021, Volume I-B, page 819, R.A. No. 11639)</a:t>
            </a:r>
          </a:p>
          <a:p>
            <a:pPr marL="0" indent="0" algn="just">
              <a:buNone/>
            </a:pPr>
            <a:endParaRPr lang="en-US" dirty="0"/>
          </a:p>
          <a:p>
            <a:pPr algn="just"/>
            <a:r>
              <a:rPr lang="en-US" dirty="0"/>
              <a:t>President’s Veto Message - the implementation of the above-mentioned provision </a:t>
            </a:r>
            <a:r>
              <a:rPr lang="en-US" u="sng" dirty="0"/>
              <a:t>shall be subject to the issuance by COA of appropriate accounting and auditing rules and regulations</a:t>
            </a:r>
            <a:r>
              <a:rPr lang="en-US" dirty="0"/>
              <a:t>. </a:t>
            </a:r>
          </a:p>
          <a:p>
            <a:pPr algn="just"/>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11</a:t>
            </a:fld>
            <a:endParaRPr lang="en-PH" dirty="0"/>
          </a:p>
        </p:txBody>
      </p:sp>
    </p:spTree>
    <p:extLst>
      <p:ext uri="{BB962C8B-B14F-4D97-AF65-F5344CB8AC3E}">
        <p14:creationId xmlns:p14="http://schemas.microsoft.com/office/powerpoint/2010/main" val="3150397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304800"/>
            <a:ext cx="8534400" cy="6051550"/>
          </a:xfrm>
          <a:noFill/>
        </p:spPr>
        <p:txBody>
          <a:bodyPr>
            <a:noAutofit/>
          </a:bodyPr>
          <a:lstStyle/>
          <a:p>
            <a:pPr marL="0" indent="0" algn="just">
              <a:buNone/>
            </a:pPr>
            <a:r>
              <a:rPr lang="en-US" sz="2800" b="1" dirty="0"/>
              <a:t>COA Circular No. 2022-004 dated May 31, 2022</a:t>
            </a:r>
          </a:p>
          <a:p>
            <a:pPr marL="0" indent="0" algn="just">
              <a:buNone/>
            </a:pPr>
            <a:endParaRPr lang="en-US" sz="1600" b="1" dirty="0"/>
          </a:p>
          <a:p>
            <a:pPr marL="715963" indent="-354013" algn="just">
              <a:buFont typeface="Franklin Gothic Book" panose="020B0503020102020204" pitchFamily="34" charset="0"/>
              <a:buChar char="–"/>
            </a:pPr>
            <a:r>
              <a:rPr lang="en-US" dirty="0"/>
              <a:t>prescribes the guidelines on the implementation of Section 23 of the General Provisions of R.A. No. 11639.</a:t>
            </a:r>
          </a:p>
          <a:p>
            <a:pPr marL="715963" indent="-354013" algn="just">
              <a:buFont typeface="Franklin Gothic Book" panose="020B0503020102020204" pitchFamily="34" charset="0"/>
              <a:buChar char="–"/>
            </a:pPr>
            <a:endParaRPr lang="en-US" dirty="0"/>
          </a:p>
          <a:p>
            <a:pPr marL="715963" indent="-354013" algn="just">
              <a:buFont typeface="Franklin Gothic Book" panose="020B0503020102020204" pitchFamily="34" charset="0"/>
              <a:buChar char="–"/>
            </a:pPr>
            <a:r>
              <a:rPr lang="en-US" dirty="0"/>
              <a:t>the Circular shall be implemented by all National Government Agencies (NGAs), Local Government Units (LGUs) and Government Corporations (GCs).</a:t>
            </a:r>
          </a:p>
          <a:p>
            <a:pPr marL="715963" indent="-354013" algn="just">
              <a:buFont typeface="Franklin Gothic Book" panose="020B0503020102020204" pitchFamily="34" charset="0"/>
              <a:buChar char="–"/>
            </a:pPr>
            <a:endParaRPr lang="en-US" dirty="0"/>
          </a:p>
          <a:p>
            <a:pPr marL="715963" indent="-354013" algn="just">
              <a:buFont typeface="Franklin Gothic Book" panose="020B0503020102020204" pitchFamily="34" charset="0"/>
              <a:buChar char="–"/>
            </a:pPr>
            <a:r>
              <a:rPr lang="en-US" dirty="0"/>
              <a:t>the increase in the capitalization threshold shall be considered as a change in accounting policy and shall be applied retrospectively. </a:t>
            </a:r>
          </a:p>
          <a:p>
            <a:pPr marL="57150" indent="400050" algn="just">
              <a:buNone/>
            </a:pPr>
            <a:endParaRPr lang="en-US" sz="1800" dirty="0"/>
          </a:p>
          <a:p>
            <a:pPr marL="57150" indent="400050" algn="just">
              <a:buNone/>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12</a:t>
            </a:fld>
            <a:endParaRPr lang="en-PH" dirty="0"/>
          </a:p>
        </p:txBody>
      </p:sp>
    </p:spTree>
    <p:extLst>
      <p:ext uri="{BB962C8B-B14F-4D97-AF65-F5344CB8AC3E}">
        <p14:creationId xmlns:p14="http://schemas.microsoft.com/office/powerpoint/2010/main" val="111356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7924800" cy="6051550"/>
          </a:xfrm>
          <a:noFill/>
        </p:spPr>
        <p:txBody>
          <a:bodyPr>
            <a:noAutofit/>
          </a:bodyPr>
          <a:lstStyle/>
          <a:p>
            <a:pPr marL="0" indent="0" algn="just">
              <a:buNone/>
            </a:pPr>
            <a:r>
              <a:rPr lang="en-US" sz="2800" b="1" dirty="0"/>
              <a:t>COA Circular No. 2022-004 dated May 31, 2022</a:t>
            </a:r>
            <a:endParaRPr lang="en-US" b="1" dirty="0"/>
          </a:p>
          <a:p>
            <a:pPr marL="0" indent="0" algn="just">
              <a:buNone/>
            </a:pPr>
            <a:endParaRPr lang="en-US" sz="1600" dirty="0"/>
          </a:p>
          <a:p>
            <a:pPr marL="0" indent="0" algn="just">
              <a:buNone/>
            </a:pPr>
            <a:r>
              <a:rPr lang="en-US" dirty="0"/>
              <a:t>Accounting for tangible items acquired </a:t>
            </a:r>
            <a:r>
              <a:rPr lang="en-US" b="1" u="sng" dirty="0"/>
              <a:t>prior to CY 2022</a:t>
            </a:r>
            <a:r>
              <a:rPr lang="en-US" dirty="0"/>
              <a:t> with amounts  from P15,000.00 to below P50,000.00 previously classified as PPE:</a:t>
            </a:r>
          </a:p>
          <a:p>
            <a:pPr marL="715963" indent="-354013" algn="just">
              <a:buFont typeface="Franklin Gothic Book" panose="020B0503020102020204" pitchFamily="34" charset="0"/>
              <a:buChar char="–"/>
            </a:pPr>
            <a:endParaRPr lang="en-US" dirty="0"/>
          </a:p>
          <a:p>
            <a:pPr marL="900113" lvl="1" indent="-365125" algn="just">
              <a:buFont typeface="+mj-lt"/>
              <a:buAutoNum type="alphaLcParenR"/>
            </a:pPr>
            <a:r>
              <a:rPr lang="en-US" dirty="0"/>
              <a:t>If already issued – the carrying amounts shall be expensed/charged to the Prior Period Adjustment and Government Equity accounts for LGUs.</a:t>
            </a:r>
          </a:p>
          <a:p>
            <a:pPr marL="900113" lvl="1" indent="-365125" algn="just">
              <a:buFont typeface="+mj-lt"/>
              <a:buAutoNum type="alphaLcParenR"/>
            </a:pPr>
            <a:endParaRPr lang="en-US" dirty="0"/>
          </a:p>
          <a:p>
            <a:pPr marL="900113" lvl="1" indent="-365125" algn="just">
              <a:buFont typeface="+mj-lt"/>
              <a:buAutoNum type="alphaLcParenR"/>
            </a:pPr>
            <a:r>
              <a:rPr lang="en-US" dirty="0"/>
              <a:t>If still in custody of the Supply or Property Division – the cost of these items shall be reclassified to the appropriate semi-expendable property account.</a:t>
            </a:r>
          </a:p>
          <a:p>
            <a:pPr marL="715963" indent="-354013" algn="just">
              <a:buFont typeface="Franklin Gothic Book" panose="020B0503020102020204" pitchFamily="34" charset="0"/>
              <a:buChar char="–"/>
            </a:pPr>
            <a:endParaRPr lang="en-US" dirty="0"/>
          </a:p>
          <a:p>
            <a:pPr marL="57150" indent="400050" algn="just">
              <a:buNone/>
            </a:pPr>
            <a:endParaRPr lang="en-US" sz="1800" dirty="0"/>
          </a:p>
          <a:p>
            <a:pPr marL="57150" indent="400050" algn="just">
              <a:buNone/>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13</a:t>
            </a:fld>
            <a:endParaRPr lang="en-PH" dirty="0"/>
          </a:p>
        </p:txBody>
      </p:sp>
    </p:spTree>
    <p:extLst>
      <p:ext uri="{BB962C8B-B14F-4D97-AF65-F5344CB8AC3E}">
        <p14:creationId xmlns:p14="http://schemas.microsoft.com/office/powerpoint/2010/main" val="2153411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838200"/>
            <a:ext cx="5715000" cy="5105400"/>
          </a:xfrm>
        </p:spPr>
        <p:txBody>
          <a:bodyPr>
            <a:noAutofit/>
          </a:bodyPr>
          <a:lstStyle/>
          <a:p>
            <a:r>
              <a:rPr lang="en-US" sz="4000" b="0" dirty="0"/>
              <a:t>UPDATES on THE implementation of the GOVERNMENT ACCOUNTING Manual for local government units</a:t>
            </a:r>
            <a:br>
              <a:rPr lang="en-US" sz="4000" b="0" dirty="0"/>
            </a:br>
            <a:br>
              <a:rPr lang="en-US" sz="4000" b="0" dirty="0"/>
            </a:br>
            <a:br>
              <a:rPr lang="en-US" sz="4000" b="0" dirty="0"/>
            </a:br>
            <a:br>
              <a:rPr lang="en-US" sz="4000" b="0" dirty="0"/>
            </a:br>
            <a:endParaRPr lang="en-PH" sz="4000" i="1" dirty="0"/>
          </a:p>
        </p:txBody>
      </p:sp>
      <p:sp>
        <p:nvSpPr>
          <p:cNvPr id="3" name="TextBox 2">
            <a:extLst>
              <a:ext uri="{FF2B5EF4-FFF2-40B4-BE49-F238E27FC236}">
                <a16:creationId xmlns:a16="http://schemas.microsoft.com/office/drawing/2014/main" id="{355BB320-02BA-4EEB-8550-340E123BD9E8}"/>
              </a:ext>
            </a:extLst>
          </p:cNvPr>
          <p:cNvSpPr txBox="1"/>
          <p:nvPr/>
        </p:nvSpPr>
        <p:spPr>
          <a:xfrm>
            <a:off x="8220635" y="6324600"/>
            <a:ext cx="542365" cy="369332"/>
          </a:xfrm>
          <a:prstGeom prst="rect">
            <a:avLst/>
          </a:prstGeom>
          <a:noFill/>
        </p:spPr>
        <p:txBody>
          <a:bodyPr wrap="square" rtlCol="0">
            <a:spAutoFit/>
          </a:bodyPr>
          <a:lstStyle/>
          <a:p>
            <a:r>
              <a:rPr lang="en-US" b="1" dirty="0"/>
              <a:t>14</a:t>
            </a:r>
          </a:p>
        </p:txBody>
      </p:sp>
    </p:spTree>
    <p:extLst>
      <p:ext uri="{BB962C8B-B14F-4D97-AF65-F5344CB8AC3E}">
        <p14:creationId xmlns:p14="http://schemas.microsoft.com/office/powerpoint/2010/main" val="381359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077200" cy="6051550"/>
          </a:xfrm>
          <a:noFill/>
        </p:spPr>
        <p:txBody>
          <a:bodyPr>
            <a:noAutofit/>
          </a:bodyPr>
          <a:lstStyle/>
          <a:p>
            <a:pPr marL="0" indent="0" algn="just">
              <a:buNone/>
            </a:pPr>
            <a:r>
              <a:rPr lang="en-US" b="1" dirty="0"/>
              <a:t>Government Accounting Manual (GAM) for LGUs</a:t>
            </a:r>
          </a:p>
          <a:p>
            <a:pPr marL="715963" indent="-354013" algn="just">
              <a:spcBef>
                <a:spcPts val="0"/>
              </a:spcBef>
              <a:buFont typeface="Franklin Gothic Book" panose="020B0503020102020204" pitchFamily="34" charset="0"/>
              <a:buChar char="–"/>
            </a:pPr>
            <a:r>
              <a:rPr lang="en-US" dirty="0"/>
              <a:t>Still deferred under COA Circular No. 2021-007 dated September 6, 2021.</a:t>
            </a:r>
          </a:p>
          <a:p>
            <a:pPr marL="0" indent="0" algn="just">
              <a:buNone/>
            </a:pPr>
            <a:endParaRPr lang="en-US" sz="2200" dirty="0"/>
          </a:p>
          <a:p>
            <a:pPr marL="0" indent="0" algn="just">
              <a:buNone/>
            </a:pPr>
            <a:r>
              <a:rPr lang="en-US" b="1" dirty="0"/>
              <a:t>Revised Government Accounting Manual (GAM) for LGUs</a:t>
            </a:r>
          </a:p>
          <a:p>
            <a:pPr marL="704850" algn="just">
              <a:buFont typeface="Franklin Gothic Book" panose="020B0503020102020204" pitchFamily="34" charset="0"/>
              <a:buChar char="–"/>
            </a:pPr>
            <a:r>
              <a:rPr lang="en-US" dirty="0"/>
              <a:t>Already includes the following:</a:t>
            </a:r>
          </a:p>
          <a:p>
            <a:pPr marL="1174750" indent="-457200" algn="just">
              <a:buFont typeface="+mj-lt"/>
              <a:buAutoNum type="alphaLcParenR"/>
            </a:pPr>
            <a:r>
              <a:rPr lang="en-US" dirty="0"/>
              <a:t>new accounting policy on the increased capitalization threshold, </a:t>
            </a:r>
          </a:p>
          <a:p>
            <a:pPr marL="1174750" indent="-457200" algn="just">
              <a:buFont typeface="+mj-lt"/>
              <a:buAutoNum type="alphaLcParenR"/>
            </a:pPr>
            <a:r>
              <a:rPr lang="en-US" dirty="0"/>
              <a:t>appropriate accounts pertaining to the semi-expendable properties, and </a:t>
            </a:r>
          </a:p>
          <a:p>
            <a:pPr marL="1174750" indent="-457200" algn="just">
              <a:buFont typeface="+mj-lt"/>
              <a:buAutoNum type="alphaLcParenR"/>
            </a:pPr>
            <a:r>
              <a:rPr lang="en-US" dirty="0"/>
              <a:t>other revisions/enhancements relative to the adoption of the IPSASs.</a:t>
            </a:r>
          </a:p>
          <a:p>
            <a:pPr marL="57150" indent="400050" algn="just">
              <a:buNone/>
            </a:pPr>
            <a:endParaRPr lang="en-US" sz="1800" dirty="0"/>
          </a:p>
          <a:p>
            <a:pPr marL="57150" indent="400050" algn="just">
              <a:buNone/>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15</a:t>
            </a:fld>
            <a:endParaRPr lang="en-PH" dirty="0"/>
          </a:p>
        </p:txBody>
      </p:sp>
    </p:spTree>
    <p:extLst>
      <p:ext uri="{BB962C8B-B14F-4D97-AF65-F5344CB8AC3E}">
        <p14:creationId xmlns:p14="http://schemas.microsoft.com/office/powerpoint/2010/main" val="3958959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6400800" cy="1371600"/>
          </a:xfrm>
        </p:spPr>
        <p:txBody>
          <a:bodyPr>
            <a:noAutofit/>
          </a:bodyPr>
          <a:lstStyle/>
          <a:p>
            <a:r>
              <a:rPr lang="en-US" sz="4000" b="0" dirty="0"/>
              <a:t>UPDATES on SANGGUNIANG KABATAAN</a:t>
            </a:r>
            <a:br>
              <a:rPr lang="en-US" sz="4000" b="0" dirty="0"/>
            </a:br>
            <a:br>
              <a:rPr lang="en-US" sz="4000" b="0" dirty="0"/>
            </a:br>
            <a:br>
              <a:rPr lang="en-US" sz="4000" b="0" dirty="0"/>
            </a:br>
            <a:br>
              <a:rPr lang="en-US" sz="4000" b="0" dirty="0"/>
            </a:br>
            <a:endParaRPr lang="en-PH" sz="4000" i="1" dirty="0"/>
          </a:p>
        </p:txBody>
      </p:sp>
      <p:sp>
        <p:nvSpPr>
          <p:cNvPr id="2" name="TextBox 1"/>
          <p:cNvSpPr txBox="1"/>
          <p:nvPr/>
        </p:nvSpPr>
        <p:spPr>
          <a:xfrm>
            <a:off x="609600" y="1981200"/>
            <a:ext cx="6096000" cy="3847207"/>
          </a:xfrm>
          <a:prstGeom prst="rect">
            <a:avLst/>
          </a:prstGeom>
          <a:noFill/>
        </p:spPr>
        <p:txBody>
          <a:bodyPr wrap="square" rtlCol="0">
            <a:spAutoFit/>
          </a:bodyPr>
          <a:lstStyle/>
          <a:p>
            <a:pPr marL="457200" indent="-457200">
              <a:buFont typeface="Arial" panose="020B0604020202020204" pitchFamily="34" charset="0"/>
              <a:buChar char="•"/>
            </a:pPr>
            <a:r>
              <a:rPr lang="en-US" sz="2600" b="1" dirty="0">
                <a:solidFill>
                  <a:srgbClr val="FFC000"/>
                </a:solidFill>
              </a:rPr>
              <a:t>Republic Act (RA) No. 11768 dated </a:t>
            </a:r>
            <a:r>
              <a:rPr lang="en-PH" sz="2600" b="1" dirty="0">
                <a:solidFill>
                  <a:srgbClr val="FFC000"/>
                </a:solidFill>
              </a:rPr>
              <a:t>May 06, 2022 </a:t>
            </a:r>
            <a:r>
              <a:rPr lang="en-PH" sz="2000" b="1" dirty="0">
                <a:solidFill>
                  <a:schemeClr val="bg2">
                    <a:lumMod val="40000"/>
                    <a:lumOff val="60000"/>
                  </a:schemeClr>
                </a:solidFill>
              </a:rPr>
              <a:t>(An Act Strengthening the Sangguniang Kabataan, Institutionalizing Additional Reforms to Revitalize Youth Participation in Local Governance and By Providing Honorarium, Other Benefits, And Privileges, Amending for The Purpose Certain Sections of Republic Act No. 10742, Otherwise Known as the "Sangguniang Kabataan Reform Act Of 2015“)</a:t>
            </a:r>
            <a:endParaRPr lang="en-PH" sz="2000" dirty="0">
              <a:solidFill>
                <a:schemeClr val="bg2">
                  <a:lumMod val="40000"/>
                  <a:lumOff val="60000"/>
                </a:schemeClr>
              </a:solidFill>
            </a:endParaRPr>
          </a:p>
          <a:p>
            <a:pPr marL="457200" indent="-457200">
              <a:buFont typeface="Arial" panose="020B0604020202020204" pitchFamily="34" charset="0"/>
              <a:buChar char="•"/>
            </a:pPr>
            <a:endParaRPr lang="en-US" sz="2600" b="1" dirty="0">
              <a:solidFill>
                <a:srgbClr val="FFC000"/>
              </a:solidFill>
            </a:endParaRPr>
          </a:p>
          <a:p>
            <a:endParaRPr lang="en-US" sz="2600" b="1" dirty="0">
              <a:solidFill>
                <a:srgbClr val="FFC000"/>
              </a:solidFill>
            </a:endParaRPr>
          </a:p>
        </p:txBody>
      </p:sp>
      <p:sp>
        <p:nvSpPr>
          <p:cNvPr id="5" name="TextBox 4">
            <a:extLst>
              <a:ext uri="{FF2B5EF4-FFF2-40B4-BE49-F238E27FC236}">
                <a16:creationId xmlns:a16="http://schemas.microsoft.com/office/drawing/2014/main" id="{FF2C4FA0-A164-4C39-9BEA-5B8EFF166E29}"/>
              </a:ext>
            </a:extLst>
          </p:cNvPr>
          <p:cNvSpPr txBox="1"/>
          <p:nvPr/>
        </p:nvSpPr>
        <p:spPr>
          <a:xfrm>
            <a:off x="8220635" y="6324600"/>
            <a:ext cx="542365" cy="369332"/>
          </a:xfrm>
          <a:prstGeom prst="rect">
            <a:avLst/>
          </a:prstGeom>
          <a:noFill/>
        </p:spPr>
        <p:txBody>
          <a:bodyPr wrap="square" rtlCol="0">
            <a:spAutoFit/>
          </a:bodyPr>
          <a:lstStyle/>
          <a:p>
            <a:r>
              <a:rPr lang="en-US" b="1" dirty="0"/>
              <a:t>16</a:t>
            </a:r>
            <a:endParaRPr lang="en-US" sz="2000" b="1" dirty="0"/>
          </a:p>
        </p:txBody>
      </p:sp>
    </p:spTree>
    <p:extLst>
      <p:ext uri="{BB962C8B-B14F-4D97-AF65-F5344CB8AC3E}">
        <p14:creationId xmlns:p14="http://schemas.microsoft.com/office/powerpoint/2010/main" val="3231905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36526"/>
            <a:ext cx="8763000" cy="6492874"/>
          </a:xfrm>
          <a:noFill/>
        </p:spPr>
        <p:txBody>
          <a:bodyPr>
            <a:noAutofit/>
          </a:bodyPr>
          <a:lstStyle/>
          <a:p>
            <a:pPr marL="0" indent="0" algn="just">
              <a:buNone/>
            </a:pPr>
            <a:r>
              <a:rPr lang="en-US" b="1" dirty="0"/>
              <a:t>Grant of Honorarium to the SK Members, Treasurer and Secretary</a:t>
            </a:r>
          </a:p>
          <a:p>
            <a:pPr marL="57150" indent="400050" algn="just">
              <a:buNone/>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17</a:t>
            </a:fld>
            <a:endParaRPr lang="en-PH" dirty="0"/>
          </a:p>
        </p:txBody>
      </p:sp>
      <p:graphicFrame>
        <p:nvGraphicFramePr>
          <p:cNvPr id="3" name="Table 2">
            <a:extLst>
              <a:ext uri="{FF2B5EF4-FFF2-40B4-BE49-F238E27FC236}">
                <a16:creationId xmlns:a16="http://schemas.microsoft.com/office/drawing/2014/main" id="{80461E17-64F1-44CB-9F22-C9E92E838EF2}"/>
              </a:ext>
            </a:extLst>
          </p:cNvPr>
          <p:cNvGraphicFramePr>
            <a:graphicFrameLocks noGrp="1"/>
          </p:cNvGraphicFramePr>
          <p:nvPr>
            <p:extLst>
              <p:ext uri="{D42A27DB-BD31-4B8C-83A1-F6EECF244321}">
                <p14:modId xmlns:p14="http://schemas.microsoft.com/office/powerpoint/2010/main" val="4574779"/>
              </p:ext>
            </p:extLst>
          </p:nvPr>
        </p:nvGraphicFramePr>
        <p:xfrm>
          <a:off x="76200" y="629528"/>
          <a:ext cx="8991600" cy="6149928"/>
        </p:xfrm>
        <a:graphic>
          <a:graphicData uri="http://schemas.openxmlformats.org/drawingml/2006/table">
            <a:tbl>
              <a:tblPr firstRow="1" bandRow="1">
                <a:tableStyleId>{5C22544A-7EE6-4342-B048-85BDC9FD1C3A}</a:tableStyleId>
              </a:tblPr>
              <a:tblGrid>
                <a:gridCol w="2345635">
                  <a:extLst>
                    <a:ext uri="{9D8B030D-6E8A-4147-A177-3AD203B41FA5}">
                      <a16:colId xmlns:a16="http://schemas.microsoft.com/office/drawing/2014/main" val="3781041633"/>
                    </a:ext>
                  </a:extLst>
                </a:gridCol>
                <a:gridCol w="6645965">
                  <a:extLst>
                    <a:ext uri="{9D8B030D-6E8A-4147-A177-3AD203B41FA5}">
                      <a16:colId xmlns:a16="http://schemas.microsoft.com/office/drawing/2014/main" val="1938419745"/>
                    </a:ext>
                  </a:extLst>
                </a:gridCol>
              </a:tblGrid>
              <a:tr h="663528">
                <a:tc>
                  <a:txBody>
                    <a:bodyPr/>
                    <a:lstStyle/>
                    <a:p>
                      <a:pPr algn="ctr"/>
                      <a:r>
                        <a:rPr lang="en-US" sz="1600" dirty="0"/>
                        <a:t>SK Reform Act of 2015 </a:t>
                      </a:r>
                    </a:p>
                    <a:p>
                      <a:pPr algn="ctr"/>
                      <a:r>
                        <a:rPr lang="en-US" sz="1600" dirty="0"/>
                        <a:t>(R.A. No. 10742)</a:t>
                      </a:r>
                      <a:endParaRPr lang="en-PH" sz="1600" dirty="0"/>
                    </a:p>
                  </a:txBody>
                  <a:tcPr anchor="ctr"/>
                </a:tc>
                <a:tc>
                  <a:txBody>
                    <a:bodyPr/>
                    <a:lstStyle/>
                    <a:p>
                      <a:pPr algn="ctr"/>
                      <a:r>
                        <a:rPr lang="en-US" dirty="0"/>
                        <a:t>Amendment under R.A. No. 11768</a:t>
                      </a:r>
                      <a:endParaRPr lang="en-PH" dirty="0"/>
                    </a:p>
                  </a:txBody>
                  <a:tcPr anchor="ctr"/>
                </a:tc>
                <a:extLst>
                  <a:ext uri="{0D108BD9-81ED-4DB2-BD59-A6C34878D82A}">
                    <a16:rowId xmlns:a16="http://schemas.microsoft.com/office/drawing/2014/main" val="4167286908"/>
                  </a:ext>
                </a:extLst>
              </a:tr>
              <a:tr h="5448346">
                <a:tc>
                  <a:txBody>
                    <a:bodyPr/>
                    <a:lstStyle/>
                    <a:p>
                      <a:pPr algn="l"/>
                      <a:r>
                        <a:rPr lang="en-US" sz="1800" dirty="0"/>
                        <a:t>Section 16. </a:t>
                      </a:r>
                      <a:r>
                        <a:rPr lang="en-US" sz="1800" b="0" i="1" kern="1200" dirty="0">
                          <a:solidFill>
                            <a:schemeClr val="dk1"/>
                          </a:solidFill>
                          <a:effectLst/>
                          <a:latin typeface="+mn-lt"/>
                          <a:ea typeface="+mn-ea"/>
                          <a:cs typeface="+mn-cs"/>
                        </a:rPr>
                        <a:t>Privileges of SK Officials:</a:t>
                      </a:r>
                    </a:p>
                    <a:p>
                      <a:pPr algn="l"/>
                      <a:endParaRPr lang="en-US" sz="1800" b="0" i="1" kern="1200" dirty="0">
                        <a:solidFill>
                          <a:schemeClr val="dk1"/>
                        </a:solidFill>
                        <a:effectLst/>
                        <a:latin typeface="+mn-lt"/>
                        <a:ea typeface="+mn-ea"/>
                        <a:cs typeface="+mn-cs"/>
                      </a:endParaRPr>
                    </a:p>
                    <a:p>
                      <a:pPr marL="0" indent="0" algn="l">
                        <a:buFontTx/>
                        <a:buNone/>
                      </a:pPr>
                      <a:r>
                        <a:rPr lang="en-US" sz="1800" b="0" i="1" kern="1200" dirty="0">
                          <a:solidFill>
                            <a:schemeClr val="dk1"/>
                          </a:solidFill>
                          <a:effectLst/>
                          <a:latin typeface="+mn-lt"/>
                          <a:ea typeface="+mn-ea"/>
                          <a:cs typeface="+mn-cs"/>
                        </a:rPr>
                        <a:t>(6) </a:t>
                      </a:r>
                      <a:r>
                        <a:rPr lang="en-US" sz="1800" b="0" i="0" kern="1200" dirty="0">
                          <a:solidFill>
                            <a:schemeClr val="dk1"/>
                          </a:solidFill>
                          <a:effectLst/>
                          <a:latin typeface="+mn-lt"/>
                          <a:ea typeface="+mn-ea"/>
                          <a:cs typeface="+mn-cs"/>
                        </a:rPr>
                        <a:t>The SK chairperson shall have the same privileges enjoyed by other Sangguniang Barangay officials.</a:t>
                      </a:r>
                      <a:endParaRPr lang="en-US" sz="1800" b="0" i="1" kern="1200" dirty="0">
                        <a:solidFill>
                          <a:schemeClr val="dk1"/>
                        </a:solidFill>
                        <a:effectLst/>
                        <a:latin typeface="+mn-lt"/>
                        <a:ea typeface="+mn-ea"/>
                        <a:cs typeface="+mn-cs"/>
                      </a:endParaRPr>
                    </a:p>
                    <a:p>
                      <a:pPr marL="342900" indent="-342900" algn="l">
                        <a:buAutoNum type="arabicPeriod"/>
                      </a:pPr>
                      <a:endParaRPr lang="en-US" sz="1800" dirty="0"/>
                    </a:p>
                    <a:p>
                      <a:pPr algn="l"/>
                      <a:endParaRPr lang="en-PH" sz="1800" dirty="0"/>
                    </a:p>
                  </a:txBody>
                  <a:tcPr/>
                </a:tc>
                <a:tc>
                  <a:txBody>
                    <a:bodyPr/>
                    <a:lstStyle/>
                    <a:p>
                      <a:pPr algn="l">
                        <a:spcAft>
                          <a:spcPts val="1200"/>
                        </a:spcAft>
                      </a:pPr>
                      <a:r>
                        <a:rPr lang="en-US" sz="1800" dirty="0"/>
                        <a:t>Section 4, Amending Section 16 of R.A. No 10742:</a:t>
                      </a:r>
                    </a:p>
                    <a:p>
                      <a:pPr marL="0" indent="0" algn="just">
                        <a:spcAft>
                          <a:spcPts val="1200"/>
                        </a:spcAft>
                        <a:buFontTx/>
                        <a:buNone/>
                      </a:pPr>
                      <a:r>
                        <a:rPr lang="en-US" sz="1800" b="0" i="1" kern="1200" dirty="0">
                          <a:solidFill>
                            <a:schemeClr val="dk1"/>
                          </a:solidFill>
                          <a:effectLst/>
                          <a:latin typeface="+mn-lt"/>
                          <a:ea typeface="+mn-ea"/>
                          <a:cs typeface="+mn-cs"/>
                        </a:rPr>
                        <a:t>Item a (6) - </a:t>
                      </a:r>
                      <a:r>
                        <a:rPr lang="en-US" sz="1800" dirty="0"/>
                        <a:t>The SK members, including the SK treasurer and secretary, shall receive a monthly honorarium, chargeable against the SK funds, in addition to any other compensation provided by the Act and shall be granted at the end of every regular monthly SK meeting: </a:t>
                      </a:r>
                      <a:r>
                        <a:rPr lang="en-US" sz="1800" i="1" dirty="0"/>
                        <a:t>Provided,</a:t>
                      </a:r>
                      <a:r>
                        <a:rPr lang="en-US" sz="1800" dirty="0"/>
                        <a:t> That the monthly honorarium shall not exceed the monthly compensation received by their SK chairperson: </a:t>
                      </a:r>
                      <a:r>
                        <a:rPr lang="en-US" sz="1800" i="1" dirty="0"/>
                        <a:t>Provided,</a:t>
                      </a:r>
                      <a:r>
                        <a:rPr lang="en-US" sz="1800" dirty="0"/>
                        <a:t> further, That not more than 25% of the SK funds shall be allocated for personnel services. The DBM shall issue the necessary guidelines implementing this provision.</a:t>
                      </a:r>
                    </a:p>
                    <a:p>
                      <a:pPr marL="0" marR="0" lvl="0" indent="0" algn="just" defTabSz="914400" rtl="0" eaLnBrk="1" fontAlgn="auto" latinLnBrk="0" hangingPunct="1">
                        <a:lnSpc>
                          <a:spcPct val="100000"/>
                        </a:lnSpc>
                        <a:spcBef>
                          <a:spcPts val="0"/>
                        </a:spcBef>
                        <a:spcAft>
                          <a:spcPts val="600"/>
                        </a:spcAft>
                        <a:buClrTx/>
                        <a:buSzTx/>
                        <a:buFontTx/>
                        <a:buNone/>
                        <a:tabLst/>
                        <a:defRPr/>
                      </a:pPr>
                      <a:r>
                        <a:rPr lang="en-US" sz="1800" dirty="0"/>
                        <a:t>The LGUs may provide additional honorarium as well as social welfare contributions and hazard pay to the SK chairperson and the elected and appointed members through their own local ordinances: </a:t>
                      </a:r>
                      <a:r>
                        <a:rPr lang="en-US" sz="1800" i="1" dirty="0"/>
                        <a:t>Provided,</a:t>
                      </a:r>
                      <a:r>
                        <a:rPr lang="en-US" sz="1800" dirty="0"/>
                        <a:t> That the honorarium as stated in this section shall be subject to the post-audit jurisdiction of the COA.”</a:t>
                      </a:r>
                    </a:p>
                    <a:p>
                      <a:pPr marL="0" marR="0" lvl="0" indent="0" algn="just" defTabSz="914400" rtl="0" eaLnBrk="1" fontAlgn="auto" latinLnBrk="0" hangingPunct="1">
                        <a:lnSpc>
                          <a:spcPct val="100000"/>
                        </a:lnSpc>
                        <a:spcBef>
                          <a:spcPts val="0"/>
                        </a:spcBef>
                        <a:spcAft>
                          <a:spcPts val="600"/>
                        </a:spcAft>
                        <a:buClrTx/>
                        <a:buSzTx/>
                        <a:buFontTx/>
                        <a:buNone/>
                        <a:tabLst/>
                        <a:defRPr/>
                      </a:pPr>
                      <a:r>
                        <a:rPr lang="en-US" sz="1800" dirty="0"/>
                        <a:t>Xxx.</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i="1" dirty="0"/>
                        <a:t>Item b</a:t>
                      </a:r>
                      <a:r>
                        <a:rPr lang="en-US" sz="1800" dirty="0"/>
                        <a:t> -  </a:t>
                      </a:r>
                      <a:r>
                        <a:rPr lang="en-US" sz="1800" kern="1200" dirty="0">
                          <a:solidFill>
                            <a:schemeClr val="dk1"/>
                          </a:solidFill>
                          <a:latin typeface="+mn-lt"/>
                          <a:ea typeface="+mn-ea"/>
                          <a:cs typeface="+mn-cs"/>
                        </a:rPr>
                        <a:t>The SK Chairperson shall have the same privileges enjoyed by other SK officials xxx.</a:t>
                      </a:r>
                    </a:p>
                  </a:txBody>
                  <a:tcPr/>
                </a:tc>
                <a:extLst>
                  <a:ext uri="{0D108BD9-81ED-4DB2-BD59-A6C34878D82A}">
                    <a16:rowId xmlns:a16="http://schemas.microsoft.com/office/drawing/2014/main" val="2710433589"/>
                  </a:ext>
                </a:extLst>
              </a:tr>
            </a:tbl>
          </a:graphicData>
        </a:graphic>
      </p:graphicFrame>
      <p:sp>
        <p:nvSpPr>
          <p:cNvPr id="5" name="TextBox 4">
            <a:extLst>
              <a:ext uri="{FF2B5EF4-FFF2-40B4-BE49-F238E27FC236}">
                <a16:creationId xmlns:a16="http://schemas.microsoft.com/office/drawing/2014/main" id="{22E4C477-0BCA-42F0-A897-90DDC4F94997}"/>
              </a:ext>
            </a:extLst>
          </p:cNvPr>
          <p:cNvSpPr txBox="1"/>
          <p:nvPr/>
        </p:nvSpPr>
        <p:spPr>
          <a:xfrm>
            <a:off x="8440270" y="6519446"/>
            <a:ext cx="466165" cy="338554"/>
          </a:xfrm>
          <a:prstGeom prst="rect">
            <a:avLst/>
          </a:prstGeom>
          <a:noFill/>
        </p:spPr>
        <p:txBody>
          <a:bodyPr wrap="square" rtlCol="0">
            <a:spAutoFit/>
          </a:bodyPr>
          <a:lstStyle/>
          <a:p>
            <a:r>
              <a:rPr lang="en-US" sz="1600" b="1" dirty="0"/>
              <a:t>17</a:t>
            </a:r>
          </a:p>
        </p:txBody>
      </p:sp>
    </p:spTree>
    <p:extLst>
      <p:ext uri="{BB962C8B-B14F-4D97-AF65-F5344CB8AC3E}">
        <p14:creationId xmlns:p14="http://schemas.microsoft.com/office/powerpoint/2010/main" val="19954870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001000" cy="4603750"/>
          </a:xfrm>
          <a:noFill/>
        </p:spPr>
        <p:txBody>
          <a:bodyPr>
            <a:noAutofit/>
          </a:bodyPr>
          <a:lstStyle/>
          <a:p>
            <a:pPr marL="717550" indent="-352425" algn="just"/>
            <a:r>
              <a:rPr lang="en-US" sz="2800" dirty="0"/>
              <a:t>This prescribes the guidelines and procedures on the grant of honorarium to SK Officials pursuant to Section 4 of R.A. No. 11768. </a:t>
            </a:r>
          </a:p>
          <a:p>
            <a:pPr marL="717550" indent="-352425" algn="just"/>
            <a:endParaRPr lang="en-US" sz="2800" dirty="0"/>
          </a:p>
          <a:p>
            <a:pPr marL="717550" indent="-352425" algn="just"/>
            <a:r>
              <a:rPr lang="en-US" sz="2800" dirty="0"/>
              <a:t>SK Officials:</a:t>
            </a:r>
          </a:p>
          <a:p>
            <a:pPr marL="1117600" lvl="1" indent="-352425" algn="just"/>
            <a:r>
              <a:rPr lang="en-US" sz="2800" dirty="0"/>
              <a:t>SK Chairperson</a:t>
            </a:r>
          </a:p>
          <a:p>
            <a:pPr marL="1117600" lvl="1" indent="-352425" algn="just"/>
            <a:r>
              <a:rPr lang="en-US" sz="2800" dirty="0"/>
              <a:t>SK Members (7)</a:t>
            </a:r>
          </a:p>
          <a:p>
            <a:pPr marL="1117600" lvl="1" indent="-352425" algn="just"/>
            <a:r>
              <a:rPr lang="en-US" sz="2800" dirty="0"/>
              <a:t>SK Treasurer</a:t>
            </a:r>
          </a:p>
          <a:p>
            <a:pPr marL="1117600" lvl="1" indent="-352425" algn="just"/>
            <a:r>
              <a:rPr lang="en-US" sz="2800" dirty="0"/>
              <a:t>SK Secretary</a:t>
            </a:r>
          </a:p>
          <a:p>
            <a:pPr marL="717550" indent="-352425" algn="just"/>
            <a:endParaRPr lang="en-US" sz="2800" dirty="0"/>
          </a:p>
          <a:p>
            <a:pPr algn="just"/>
            <a:endParaRPr lang="en-US" sz="2000" dirty="0"/>
          </a:p>
          <a:p>
            <a:pPr marL="0" indent="0" algn="just">
              <a:buNone/>
            </a:pPr>
            <a:endParaRPr lang="en-US" sz="2000" dirty="0"/>
          </a:p>
          <a:p>
            <a:pPr marL="57150" indent="400050" algn="just">
              <a:buNone/>
            </a:pPr>
            <a:endParaRPr lang="en-US" sz="1800" dirty="0"/>
          </a:p>
          <a:p>
            <a:pPr marL="57150" indent="400050" algn="just">
              <a:buNone/>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18</a:t>
            </a:fld>
            <a:endParaRPr lang="en-PH" dirty="0"/>
          </a:p>
        </p:txBody>
      </p:sp>
      <p:sp>
        <p:nvSpPr>
          <p:cNvPr id="5" name="Title 4">
            <a:extLst>
              <a:ext uri="{FF2B5EF4-FFF2-40B4-BE49-F238E27FC236}">
                <a16:creationId xmlns:a16="http://schemas.microsoft.com/office/drawing/2014/main" id="{E508D34A-4479-491B-83C2-EC763101292D}"/>
              </a:ext>
            </a:extLst>
          </p:cNvPr>
          <p:cNvSpPr>
            <a:spLocks noGrp="1"/>
          </p:cNvSpPr>
          <p:nvPr>
            <p:ph type="title"/>
          </p:nvPr>
        </p:nvSpPr>
        <p:spPr>
          <a:xfrm>
            <a:off x="304800" y="381000"/>
            <a:ext cx="8153400" cy="1081087"/>
          </a:xfrm>
        </p:spPr>
        <p:txBody>
          <a:bodyPr>
            <a:noAutofit/>
          </a:bodyPr>
          <a:lstStyle/>
          <a:p>
            <a:pPr algn="just"/>
            <a:r>
              <a:rPr lang="en-US" b="1" dirty="0">
                <a:latin typeface="+mn-lt"/>
                <a:ea typeface="+mn-ea"/>
                <a:cs typeface="+mn-cs"/>
              </a:rPr>
              <a:t>D</a:t>
            </a:r>
            <a:r>
              <a:rPr lang="en-PH" b="1" dirty="0">
                <a:latin typeface="+mn-lt"/>
                <a:ea typeface="+mn-ea"/>
                <a:cs typeface="+mn-cs"/>
              </a:rPr>
              <a:t>BM Local Budget Circular (LBC) No. 148 dated December 23, 2022</a:t>
            </a:r>
          </a:p>
        </p:txBody>
      </p:sp>
    </p:spTree>
    <p:extLst>
      <p:ext uri="{BB962C8B-B14F-4D97-AF65-F5344CB8AC3E}">
        <p14:creationId xmlns:p14="http://schemas.microsoft.com/office/powerpoint/2010/main" val="1960806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077200" cy="6019800"/>
          </a:xfrm>
          <a:noFill/>
        </p:spPr>
        <p:txBody>
          <a:bodyPr>
            <a:noAutofit/>
          </a:bodyPr>
          <a:lstStyle/>
          <a:p>
            <a:pPr marL="0" indent="0" algn="just">
              <a:buNone/>
            </a:pPr>
            <a:r>
              <a:rPr lang="en-US" b="1" i="1" dirty="0"/>
              <a:t>Policy Guidelines on the Grant of Additional Honorarium, Social Welfare Contributions, and Hazard Pay by the LGUs</a:t>
            </a:r>
          </a:p>
          <a:p>
            <a:pPr marL="0" indent="0" algn="just">
              <a:buNone/>
            </a:pPr>
            <a:endParaRPr lang="en-US" i="1" dirty="0"/>
          </a:p>
          <a:p>
            <a:pPr marL="534988" indent="-352425" algn="just">
              <a:spcBef>
                <a:spcPts val="0"/>
              </a:spcBef>
              <a:spcAft>
                <a:spcPts val="1800"/>
              </a:spcAft>
            </a:pPr>
            <a:r>
              <a:rPr lang="en-US" dirty="0"/>
              <a:t>Provided to the SK chairperson and the elected and appointed SK members </a:t>
            </a:r>
          </a:p>
          <a:p>
            <a:pPr marL="534988" indent="-352425" algn="just">
              <a:spcBef>
                <a:spcPts val="0"/>
              </a:spcBef>
              <a:spcAft>
                <a:spcPts val="1800"/>
              </a:spcAft>
            </a:pPr>
            <a:r>
              <a:rPr lang="en-US" dirty="0"/>
              <a:t>Provided through local ordinances</a:t>
            </a:r>
          </a:p>
          <a:p>
            <a:pPr marL="534988" indent="-352425" algn="just">
              <a:spcBef>
                <a:spcPts val="0"/>
              </a:spcBef>
              <a:spcAft>
                <a:spcPts val="1800"/>
              </a:spcAft>
            </a:pPr>
            <a:r>
              <a:rPr lang="en-US" dirty="0"/>
              <a:t>Taken up as financial subsidy to SK in the books of accounts of the LGU concerned</a:t>
            </a:r>
          </a:p>
          <a:p>
            <a:pPr marL="534988" indent="-352425" algn="just">
              <a:spcBef>
                <a:spcPts val="0"/>
              </a:spcBef>
              <a:spcAft>
                <a:spcPts val="1800"/>
              </a:spcAft>
            </a:pPr>
            <a:r>
              <a:rPr lang="en-US" dirty="0"/>
              <a:t>Contingent on the fulfillment of the requirements set forth and agreed upon by both parties in a Memorandum of Agreement or contract</a:t>
            </a:r>
          </a:p>
          <a:p>
            <a:pPr marL="534988" indent="-352425">
              <a:spcBef>
                <a:spcPts val="0"/>
              </a:spcBef>
              <a:spcAft>
                <a:spcPts val="1200"/>
              </a:spcAft>
            </a:pPr>
            <a:r>
              <a:rPr lang="en-US" dirty="0"/>
              <a:t>Subject to their attendance to SK meetings, deliberations, and official activities of the SK</a:t>
            </a:r>
          </a:p>
          <a:p>
            <a:pPr marL="534988" indent="-352425" algn="just"/>
            <a:endParaRPr lang="en-US" dirty="0"/>
          </a:p>
          <a:p>
            <a:pPr marL="182563" indent="0" algn="just">
              <a:buNone/>
            </a:pPr>
            <a:endParaRPr lang="en-US" dirty="0"/>
          </a:p>
          <a:p>
            <a:pPr marL="534988" indent="-352425" algn="just"/>
            <a:endParaRPr lang="en-US" sz="1000" dirty="0"/>
          </a:p>
          <a:p>
            <a:pPr marL="0" indent="0" algn="just">
              <a:buNone/>
            </a:pPr>
            <a:endParaRPr lang="en-US" sz="2000" dirty="0"/>
          </a:p>
          <a:p>
            <a:pPr marL="57150" indent="400050" algn="just">
              <a:buNone/>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19</a:t>
            </a:fld>
            <a:endParaRPr lang="en-PH" dirty="0"/>
          </a:p>
        </p:txBody>
      </p:sp>
    </p:spTree>
    <p:extLst>
      <p:ext uri="{BB962C8B-B14F-4D97-AF65-F5344CB8AC3E}">
        <p14:creationId xmlns:p14="http://schemas.microsoft.com/office/powerpoint/2010/main" val="3817606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609600"/>
            <a:ext cx="6172200" cy="5867400"/>
          </a:xfrm>
        </p:spPr>
        <p:txBody>
          <a:bodyPr>
            <a:normAutofit/>
          </a:bodyPr>
          <a:lstStyle/>
          <a:p>
            <a:r>
              <a:rPr lang="en-US" b="0" dirty="0"/>
              <a:t>Updated Guidelines for the Prevention and Disallowance of Irregular, Unnecessary, Excessive, Extravagant and Unconscionable (IUEEU) Expenditures</a:t>
            </a:r>
            <a:br>
              <a:rPr lang="en-US" b="0" dirty="0"/>
            </a:br>
            <a:br>
              <a:rPr lang="en-US" b="0" dirty="0"/>
            </a:br>
            <a:br>
              <a:rPr lang="en-US" b="0" dirty="0"/>
            </a:br>
            <a:r>
              <a:rPr lang="en-US" b="0" i="1" dirty="0"/>
              <a:t>(COA CIRCULAR NO. 2012-003 dated October 29, 2012)</a:t>
            </a:r>
            <a:endParaRPr lang="en-PH" i="1" dirty="0"/>
          </a:p>
        </p:txBody>
      </p:sp>
      <p:sp>
        <p:nvSpPr>
          <p:cNvPr id="3" name="TextBox 2">
            <a:extLst>
              <a:ext uri="{FF2B5EF4-FFF2-40B4-BE49-F238E27FC236}">
                <a16:creationId xmlns:a16="http://schemas.microsoft.com/office/drawing/2014/main" id="{23D9E69F-1B7B-448F-B716-AC66362298D8}"/>
              </a:ext>
            </a:extLst>
          </p:cNvPr>
          <p:cNvSpPr txBox="1"/>
          <p:nvPr/>
        </p:nvSpPr>
        <p:spPr>
          <a:xfrm>
            <a:off x="8229600" y="6454590"/>
            <a:ext cx="316940" cy="369332"/>
          </a:xfrm>
          <a:prstGeom prst="rect">
            <a:avLst/>
          </a:prstGeom>
          <a:noFill/>
        </p:spPr>
        <p:txBody>
          <a:bodyPr wrap="square" rtlCol="0">
            <a:spAutoFit/>
          </a:bodyPr>
          <a:lstStyle/>
          <a:p>
            <a:r>
              <a:rPr lang="en-US" b="1" dirty="0"/>
              <a:t>2</a:t>
            </a:r>
          </a:p>
        </p:txBody>
      </p:sp>
    </p:spTree>
    <p:extLst>
      <p:ext uri="{BB962C8B-B14F-4D97-AF65-F5344CB8AC3E}">
        <p14:creationId xmlns:p14="http://schemas.microsoft.com/office/powerpoint/2010/main" val="4122731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077200" cy="6019800"/>
          </a:xfrm>
          <a:noFill/>
        </p:spPr>
        <p:txBody>
          <a:bodyPr>
            <a:noAutofit/>
          </a:bodyPr>
          <a:lstStyle/>
          <a:p>
            <a:pPr marL="0" indent="0" algn="just">
              <a:buNone/>
            </a:pPr>
            <a:r>
              <a:rPr lang="en-US" b="1" i="1" dirty="0"/>
              <a:t>Policy Guidelines on the Grant of Additional Honorarium, Social Welfare Contributions, and Hazard Pay by the LGUs</a:t>
            </a:r>
          </a:p>
          <a:p>
            <a:pPr marL="1168400" indent="-806450" algn="just">
              <a:buNone/>
            </a:pPr>
            <a:endParaRPr lang="en-US" sz="2000" i="1" dirty="0"/>
          </a:p>
          <a:p>
            <a:pPr marL="1168400" indent="-806450" algn="just">
              <a:buNone/>
            </a:pPr>
            <a:endParaRPr lang="en-US" sz="2000" i="1" dirty="0"/>
          </a:p>
          <a:p>
            <a:pPr marL="534988" indent="-352425" algn="just">
              <a:spcBef>
                <a:spcPts val="0"/>
              </a:spcBef>
              <a:spcAft>
                <a:spcPts val="1800"/>
              </a:spcAft>
            </a:pPr>
            <a:r>
              <a:rPr lang="en-US" dirty="0"/>
              <a:t>Accounted for and recorded in the Registry of Specific Purpose Fund Commitments, Payments, and Balances of the SK</a:t>
            </a:r>
          </a:p>
          <a:p>
            <a:pPr marL="534988" indent="-352425" algn="just">
              <a:spcBef>
                <a:spcPts val="0"/>
              </a:spcBef>
              <a:spcAft>
                <a:spcPts val="1800"/>
              </a:spcAft>
            </a:pPr>
            <a:r>
              <a:rPr lang="en-US" dirty="0"/>
              <a:t>Subject to pertinent budgeting, accounting and auditing laws, rules and regulations</a:t>
            </a:r>
          </a:p>
          <a:p>
            <a:pPr marL="534988" indent="-352425" algn="just">
              <a:spcBef>
                <a:spcPts val="0"/>
              </a:spcBef>
              <a:spcAft>
                <a:spcPts val="1800"/>
              </a:spcAft>
            </a:pPr>
            <a:r>
              <a:rPr lang="en-US" dirty="0"/>
              <a:t>The grant of hazard pay shall conform with the existing laws and guidelines.</a:t>
            </a:r>
          </a:p>
          <a:p>
            <a:pPr marL="534988" indent="-352425" algn="just">
              <a:spcBef>
                <a:spcPts val="0"/>
              </a:spcBef>
              <a:spcAft>
                <a:spcPts val="1800"/>
              </a:spcAft>
            </a:pPr>
            <a:endParaRPr lang="en-US" dirty="0"/>
          </a:p>
          <a:p>
            <a:pPr marL="534988" indent="-352425" algn="just"/>
            <a:endParaRPr lang="en-US" dirty="0"/>
          </a:p>
          <a:p>
            <a:pPr marL="534988" indent="-352425" algn="just"/>
            <a:endParaRPr lang="en-US" dirty="0"/>
          </a:p>
          <a:p>
            <a:pPr marL="534988" indent="-352425" algn="just"/>
            <a:endParaRPr lang="en-US" dirty="0"/>
          </a:p>
          <a:p>
            <a:pPr marL="534988" indent="-352425" algn="just"/>
            <a:endParaRPr lang="en-US" sz="1000" dirty="0"/>
          </a:p>
          <a:p>
            <a:pPr marL="534988" indent="-352425" algn="just"/>
            <a:endParaRPr lang="en-US" dirty="0"/>
          </a:p>
          <a:p>
            <a:pPr marL="534988" indent="-352425" algn="just"/>
            <a:endParaRPr lang="en-US" dirty="0"/>
          </a:p>
          <a:p>
            <a:pPr marL="534988" indent="-352425" algn="just"/>
            <a:endParaRPr lang="en-US" sz="1000" dirty="0"/>
          </a:p>
          <a:p>
            <a:pPr marL="0" indent="0" algn="just">
              <a:buNone/>
            </a:pPr>
            <a:endParaRPr lang="en-US" sz="2000" dirty="0"/>
          </a:p>
          <a:p>
            <a:pPr marL="57150" indent="400050" algn="just">
              <a:buNone/>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20</a:t>
            </a:fld>
            <a:endParaRPr lang="en-PH" dirty="0"/>
          </a:p>
        </p:txBody>
      </p:sp>
    </p:spTree>
    <p:extLst>
      <p:ext uri="{BB962C8B-B14F-4D97-AF65-F5344CB8AC3E}">
        <p14:creationId xmlns:p14="http://schemas.microsoft.com/office/powerpoint/2010/main" val="37606355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077200" cy="6019800"/>
          </a:xfrm>
          <a:noFill/>
        </p:spPr>
        <p:txBody>
          <a:bodyPr>
            <a:noAutofit/>
          </a:bodyPr>
          <a:lstStyle/>
          <a:p>
            <a:pPr marL="0" indent="0" algn="just">
              <a:buNone/>
            </a:pPr>
            <a:r>
              <a:rPr lang="en-US" b="1" i="1" dirty="0"/>
              <a:t>Policy Guidelines on the Grant of Additional Honorarium, Social Welfare Contributions, and Hazard Pay by the LGUs</a:t>
            </a:r>
            <a:endParaRPr lang="en-US" i="1" dirty="0"/>
          </a:p>
          <a:p>
            <a:pPr marL="1168400" indent="-806450" algn="just">
              <a:buNone/>
            </a:pPr>
            <a:endParaRPr lang="en-US" sz="2000" i="1" dirty="0"/>
          </a:p>
          <a:p>
            <a:pPr marL="534988" lvl="0" indent="-352425" algn="just">
              <a:spcBef>
                <a:spcPts val="0"/>
              </a:spcBef>
              <a:spcAft>
                <a:spcPts val="1800"/>
              </a:spcAft>
              <a:defRPr/>
            </a:pPr>
            <a:r>
              <a:rPr lang="en-US" dirty="0"/>
              <a:t>Ensure that the grant will not significantly affect the LGU's capability to allocate adequate funds for the delivery of basic services and facilities and implementation of developmental projects.</a:t>
            </a:r>
          </a:p>
          <a:p>
            <a:pPr marL="534988" lvl="0" indent="-352425" algn="just">
              <a:spcBef>
                <a:spcPts val="0"/>
              </a:spcBef>
              <a:spcAft>
                <a:spcPts val="1800"/>
              </a:spcAft>
              <a:defRPr/>
            </a:pPr>
            <a:r>
              <a:rPr lang="en-US" dirty="0"/>
              <a:t>Included in the Annual Investment Program of the LGUs concerned</a:t>
            </a:r>
          </a:p>
          <a:p>
            <a:pPr marL="534988" lvl="0" indent="-352425" algn="just">
              <a:spcBef>
                <a:spcPts val="0"/>
              </a:spcBef>
              <a:spcAft>
                <a:spcPts val="1800"/>
              </a:spcAft>
              <a:defRPr/>
            </a:pPr>
            <a:r>
              <a:rPr lang="en-US" dirty="0"/>
              <a:t>Transferred/downloaded to the account of the SK in accordance with Item 3.4 of the Handbook on the Financial Transactions of the Sangguniang Kabataan (HFTSK)</a:t>
            </a:r>
          </a:p>
          <a:p>
            <a:pPr marL="534988" indent="-352425" algn="just">
              <a:spcBef>
                <a:spcPts val="0"/>
              </a:spcBef>
              <a:spcAft>
                <a:spcPts val="1800"/>
              </a:spcAft>
            </a:pPr>
            <a:endParaRPr lang="en-US" dirty="0"/>
          </a:p>
          <a:p>
            <a:pPr marL="534988" indent="-352425" algn="just">
              <a:spcBef>
                <a:spcPts val="0"/>
              </a:spcBef>
              <a:spcAft>
                <a:spcPts val="1800"/>
              </a:spcAft>
            </a:pPr>
            <a:endParaRPr lang="en-US" dirty="0"/>
          </a:p>
          <a:p>
            <a:pPr marL="534988" indent="-352425" algn="just"/>
            <a:endParaRPr lang="en-US" dirty="0"/>
          </a:p>
          <a:p>
            <a:pPr marL="534988" indent="-352425" algn="just"/>
            <a:endParaRPr lang="en-US" dirty="0"/>
          </a:p>
          <a:p>
            <a:pPr marL="534988" indent="-352425" algn="just"/>
            <a:endParaRPr lang="en-US" dirty="0"/>
          </a:p>
          <a:p>
            <a:pPr marL="534988" indent="-352425" algn="just"/>
            <a:endParaRPr lang="en-US" sz="1000" dirty="0"/>
          </a:p>
          <a:p>
            <a:pPr marL="534988" indent="-352425" algn="just"/>
            <a:endParaRPr lang="en-US" dirty="0"/>
          </a:p>
          <a:p>
            <a:pPr marL="534988" indent="-352425" algn="just"/>
            <a:endParaRPr lang="en-US" dirty="0"/>
          </a:p>
          <a:p>
            <a:pPr marL="534988" indent="-352425" algn="just"/>
            <a:endParaRPr lang="en-US" sz="1000" dirty="0"/>
          </a:p>
          <a:p>
            <a:pPr marL="0" indent="0" algn="just">
              <a:buNone/>
            </a:pPr>
            <a:endParaRPr lang="en-US" sz="2000" dirty="0"/>
          </a:p>
          <a:p>
            <a:pPr marL="57150" indent="400050" algn="just">
              <a:buNone/>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21</a:t>
            </a:fld>
            <a:endParaRPr lang="en-PH" dirty="0"/>
          </a:p>
        </p:txBody>
      </p:sp>
    </p:spTree>
    <p:extLst>
      <p:ext uri="{BB962C8B-B14F-4D97-AF65-F5344CB8AC3E}">
        <p14:creationId xmlns:p14="http://schemas.microsoft.com/office/powerpoint/2010/main" val="24641057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077200" cy="6019800"/>
          </a:xfrm>
          <a:noFill/>
        </p:spPr>
        <p:txBody>
          <a:bodyPr>
            <a:noAutofit/>
          </a:bodyPr>
          <a:lstStyle/>
          <a:p>
            <a:pPr marL="0" indent="0" algn="just">
              <a:buNone/>
            </a:pPr>
            <a:r>
              <a:rPr lang="en-US" b="1" i="1" dirty="0"/>
              <a:t>Policy Guidelines on the Grant of Additional Honorarium, Social Welfare Contributions, and Hazard Pay by the LGUs</a:t>
            </a:r>
          </a:p>
          <a:p>
            <a:pPr marL="1168400" indent="-806450" algn="just">
              <a:buNone/>
            </a:pPr>
            <a:endParaRPr lang="en-US" sz="2000" i="1" dirty="0"/>
          </a:p>
          <a:p>
            <a:pPr marL="534988" indent="-352425" algn="just">
              <a:spcBef>
                <a:spcPts val="0"/>
              </a:spcBef>
              <a:spcAft>
                <a:spcPts val="1800"/>
              </a:spcAft>
            </a:pPr>
            <a:r>
              <a:rPr lang="en-US" b="1" u="sng" dirty="0"/>
              <a:t>Total honoraria</a:t>
            </a:r>
            <a:r>
              <a:rPr lang="en-US" dirty="0"/>
              <a:t> to be received by the SK Officials shall not exceed the amount of honorarium being received by the barangay officials</a:t>
            </a:r>
          </a:p>
          <a:p>
            <a:pPr marL="534988" indent="-352425" algn="just">
              <a:spcBef>
                <a:spcPts val="0"/>
              </a:spcBef>
              <a:spcAft>
                <a:spcPts val="1800"/>
              </a:spcAft>
            </a:pPr>
            <a:r>
              <a:rPr lang="en-US" dirty="0"/>
              <a:t>Total honorarium to be received by the SK Chairperson shall not be more than the amount of honorarium being received by the Sangguniang Barangay members.</a:t>
            </a:r>
          </a:p>
          <a:p>
            <a:pPr marL="534988" indent="-352425" algn="just">
              <a:spcBef>
                <a:spcPts val="0"/>
              </a:spcBef>
              <a:spcAft>
                <a:spcPts val="1800"/>
              </a:spcAft>
            </a:pPr>
            <a:r>
              <a:rPr lang="en-US" dirty="0"/>
              <a:t>Total honorarium of the SK Officials shall not exceed the rate equivalent to </a:t>
            </a:r>
            <a:r>
              <a:rPr lang="en-US" b="1" u="sng" dirty="0"/>
              <a:t>SG 9, Step 1</a:t>
            </a:r>
            <a:r>
              <a:rPr lang="en-US" dirty="0"/>
              <a:t> in the salary schedule implemented by the city or municipality where the barangay belongs</a:t>
            </a:r>
          </a:p>
          <a:p>
            <a:pPr marL="534988" lvl="0" indent="-352425" algn="just">
              <a:spcBef>
                <a:spcPts val="0"/>
              </a:spcBef>
              <a:spcAft>
                <a:spcPts val="1800"/>
              </a:spcAft>
              <a:defRPr/>
            </a:pPr>
            <a:endParaRPr lang="en-US" dirty="0"/>
          </a:p>
          <a:p>
            <a:pPr marL="534988" indent="-352425" algn="just">
              <a:spcBef>
                <a:spcPts val="0"/>
              </a:spcBef>
              <a:spcAft>
                <a:spcPts val="1800"/>
              </a:spcAft>
            </a:pPr>
            <a:endParaRPr lang="en-US" dirty="0"/>
          </a:p>
          <a:p>
            <a:pPr marL="534988" indent="-352425" algn="just">
              <a:spcBef>
                <a:spcPts val="0"/>
              </a:spcBef>
              <a:spcAft>
                <a:spcPts val="1800"/>
              </a:spcAft>
            </a:pPr>
            <a:endParaRPr lang="en-US" dirty="0"/>
          </a:p>
          <a:p>
            <a:pPr marL="534988" indent="-352425" algn="just"/>
            <a:endParaRPr lang="en-US" dirty="0"/>
          </a:p>
          <a:p>
            <a:pPr marL="534988" indent="-352425" algn="just"/>
            <a:endParaRPr lang="en-US" dirty="0"/>
          </a:p>
          <a:p>
            <a:pPr marL="534988" indent="-352425" algn="just"/>
            <a:endParaRPr lang="en-US" dirty="0"/>
          </a:p>
          <a:p>
            <a:pPr marL="534988" indent="-352425" algn="just"/>
            <a:endParaRPr lang="en-US" sz="1000" dirty="0"/>
          </a:p>
          <a:p>
            <a:pPr marL="534988" indent="-352425" algn="just"/>
            <a:endParaRPr lang="en-US" dirty="0"/>
          </a:p>
          <a:p>
            <a:pPr marL="534988" indent="-352425" algn="just"/>
            <a:endParaRPr lang="en-US" dirty="0"/>
          </a:p>
          <a:p>
            <a:pPr marL="534988" indent="-352425" algn="just"/>
            <a:endParaRPr lang="en-US" sz="1000" dirty="0"/>
          </a:p>
          <a:p>
            <a:pPr marL="0" indent="0" algn="just">
              <a:buNone/>
            </a:pPr>
            <a:endParaRPr lang="en-US" sz="2000" dirty="0"/>
          </a:p>
          <a:p>
            <a:pPr marL="57150" indent="400050" algn="just">
              <a:buNone/>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22</a:t>
            </a:fld>
            <a:endParaRPr lang="en-PH" dirty="0"/>
          </a:p>
        </p:txBody>
      </p:sp>
    </p:spTree>
    <p:extLst>
      <p:ext uri="{BB962C8B-B14F-4D97-AF65-F5344CB8AC3E}">
        <p14:creationId xmlns:p14="http://schemas.microsoft.com/office/powerpoint/2010/main" val="42211413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077200" cy="6019800"/>
          </a:xfrm>
          <a:noFill/>
        </p:spPr>
        <p:txBody>
          <a:bodyPr>
            <a:noAutofit/>
          </a:bodyPr>
          <a:lstStyle/>
          <a:p>
            <a:pPr marL="0" indent="0" algn="just">
              <a:buNone/>
            </a:pPr>
            <a:r>
              <a:rPr lang="en-US" sz="2600" b="1" i="1" dirty="0"/>
              <a:t>Responsibility and Accountability shall rest upon the:</a:t>
            </a:r>
            <a:endParaRPr lang="en-US" sz="2600" i="1" dirty="0"/>
          </a:p>
          <a:p>
            <a:pPr marL="1168400" indent="-806450" algn="just">
              <a:buNone/>
            </a:pPr>
            <a:endParaRPr lang="en-US" sz="2000" i="1" dirty="0"/>
          </a:p>
          <a:p>
            <a:pPr marL="715963" indent="-354013" algn="just">
              <a:spcBef>
                <a:spcPts val="0"/>
              </a:spcBef>
              <a:spcAft>
                <a:spcPts val="1800"/>
              </a:spcAft>
            </a:pPr>
            <a:r>
              <a:rPr lang="en-US" dirty="0"/>
              <a:t>SK Officials, with regard to the determination and payment of honorarium charged against the SK funds; </a:t>
            </a:r>
          </a:p>
          <a:p>
            <a:pPr marL="715963" indent="-354013" algn="just">
              <a:spcBef>
                <a:spcPts val="0"/>
              </a:spcBef>
              <a:spcAft>
                <a:spcPts val="1800"/>
              </a:spcAft>
            </a:pPr>
            <a:r>
              <a:rPr lang="en-US" dirty="0"/>
              <a:t>LCEs and other local officials concerned, with regard to the payment of additional honorarium, social welfare contributions, and hazard pay charged against the LGU funds; and</a:t>
            </a:r>
          </a:p>
          <a:p>
            <a:pPr marL="715963" indent="-354013" algn="just">
              <a:spcBef>
                <a:spcPts val="0"/>
              </a:spcBef>
              <a:spcAft>
                <a:spcPts val="1800"/>
              </a:spcAft>
            </a:pPr>
            <a:r>
              <a:rPr lang="en-US" dirty="0"/>
              <a:t>Both the SK and the local officials in ensuring that public funds are strictly utilized in accordance with applicable budgeting, accounting, and auditing laws, rules and regulations.</a:t>
            </a:r>
          </a:p>
          <a:p>
            <a:pPr marL="534988" indent="-352425" algn="just">
              <a:spcBef>
                <a:spcPts val="0"/>
              </a:spcBef>
              <a:spcAft>
                <a:spcPts val="1800"/>
              </a:spcAft>
            </a:pPr>
            <a:endParaRPr lang="en-US" dirty="0"/>
          </a:p>
          <a:p>
            <a:pPr marL="534988" indent="-352425" algn="just">
              <a:spcBef>
                <a:spcPts val="0"/>
              </a:spcBef>
              <a:spcAft>
                <a:spcPts val="1800"/>
              </a:spcAft>
            </a:pPr>
            <a:endParaRPr lang="en-US" dirty="0"/>
          </a:p>
          <a:p>
            <a:pPr marL="534988" indent="-352425" algn="just">
              <a:spcBef>
                <a:spcPts val="0"/>
              </a:spcBef>
              <a:spcAft>
                <a:spcPts val="1800"/>
              </a:spcAft>
            </a:pPr>
            <a:endParaRPr lang="en-US" dirty="0"/>
          </a:p>
          <a:p>
            <a:pPr marL="534988" indent="-352425" algn="just">
              <a:spcBef>
                <a:spcPts val="0"/>
              </a:spcBef>
              <a:spcAft>
                <a:spcPts val="1800"/>
              </a:spcAft>
            </a:pPr>
            <a:endParaRPr lang="en-US" dirty="0"/>
          </a:p>
          <a:p>
            <a:pPr marL="534988" indent="-352425" algn="just">
              <a:spcBef>
                <a:spcPts val="0"/>
              </a:spcBef>
              <a:spcAft>
                <a:spcPts val="1800"/>
              </a:spcAft>
            </a:pPr>
            <a:endParaRPr lang="en-US" dirty="0"/>
          </a:p>
          <a:p>
            <a:pPr marL="534988" indent="-352425" algn="just"/>
            <a:endParaRPr lang="en-US" dirty="0"/>
          </a:p>
          <a:p>
            <a:pPr marL="534988" indent="-352425" algn="just"/>
            <a:endParaRPr lang="en-US" dirty="0"/>
          </a:p>
          <a:p>
            <a:pPr marL="534988" indent="-352425" algn="just"/>
            <a:endParaRPr lang="en-US" dirty="0"/>
          </a:p>
          <a:p>
            <a:pPr marL="534988" indent="-352425" algn="just"/>
            <a:endParaRPr lang="en-US" sz="1000" dirty="0"/>
          </a:p>
          <a:p>
            <a:pPr marL="534988" indent="-352425" algn="just"/>
            <a:endParaRPr lang="en-US" dirty="0"/>
          </a:p>
          <a:p>
            <a:pPr marL="534988" indent="-352425" algn="just"/>
            <a:endParaRPr lang="en-US" dirty="0"/>
          </a:p>
          <a:p>
            <a:pPr marL="534988" indent="-352425" algn="just"/>
            <a:endParaRPr lang="en-US" sz="1000" dirty="0"/>
          </a:p>
          <a:p>
            <a:pPr marL="0" indent="0" algn="just">
              <a:buNone/>
            </a:pPr>
            <a:endParaRPr lang="en-US" sz="2000" dirty="0"/>
          </a:p>
          <a:p>
            <a:pPr marL="57150" indent="400050" algn="just">
              <a:buNone/>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23</a:t>
            </a:fld>
            <a:endParaRPr lang="en-PH" dirty="0"/>
          </a:p>
        </p:txBody>
      </p:sp>
    </p:spTree>
    <p:extLst>
      <p:ext uri="{BB962C8B-B14F-4D97-AF65-F5344CB8AC3E}">
        <p14:creationId xmlns:p14="http://schemas.microsoft.com/office/powerpoint/2010/main" val="13136551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762000"/>
            <a:ext cx="6400800" cy="1524000"/>
          </a:xfrm>
        </p:spPr>
        <p:txBody>
          <a:bodyPr>
            <a:noAutofit/>
          </a:bodyPr>
          <a:lstStyle/>
          <a:p>
            <a:r>
              <a:rPr lang="en-US" sz="4000" b="0" dirty="0"/>
              <a:t>Utilization of </a:t>
            </a:r>
            <a:br>
              <a:rPr lang="en-US" sz="4000" b="0" dirty="0"/>
            </a:br>
            <a:r>
              <a:rPr lang="en-US" sz="4000" b="0" dirty="0"/>
              <a:t>SPECIAL EDUCATION FUND</a:t>
            </a:r>
            <a:br>
              <a:rPr lang="en-US" sz="4000" b="0" dirty="0"/>
            </a:br>
            <a:br>
              <a:rPr lang="en-US" sz="4000" b="0" dirty="0"/>
            </a:br>
            <a:br>
              <a:rPr lang="en-US" sz="4000" b="0" dirty="0"/>
            </a:br>
            <a:br>
              <a:rPr lang="en-US" sz="4000" b="0" dirty="0"/>
            </a:br>
            <a:endParaRPr lang="en-PH" sz="4000" i="1" dirty="0"/>
          </a:p>
        </p:txBody>
      </p:sp>
      <p:sp>
        <p:nvSpPr>
          <p:cNvPr id="2" name="TextBox 1"/>
          <p:cNvSpPr txBox="1"/>
          <p:nvPr/>
        </p:nvSpPr>
        <p:spPr>
          <a:xfrm>
            <a:off x="609600" y="2602230"/>
            <a:ext cx="6096000" cy="1969770"/>
          </a:xfrm>
          <a:prstGeom prst="rect">
            <a:avLst/>
          </a:prstGeom>
          <a:noFill/>
        </p:spPr>
        <p:txBody>
          <a:bodyPr wrap="square" rtlCol="0">
            <a:spAutoFit/>
          </a:bodyPr>
          <a:lstStyle/>
          <a:p>
            <a:pPr marL="457200" indent="-457200">
              <a:buFont typeface="Arial" panose="020B0604020202020204" pitchFamily="34" charset="0"/>
              <a:buChar char="•"/>
            </a:pPr>
            <a:r>
              <a:rPr lang="en-US" sz="2600" b="1" dirty="0" err="1">
                <a:solidFill>
                  <a:srgbClr val="FFC000"/>
                </a:solidFill>
              </a:rPr>
              <a:t>DepEd</a:t>
            </a:r>
            <a:r>
              <a:rPr lang="en-US" sz="2600" b="1" dirty="0">
                <a:solidFill>
                  <a:srgbClr val="FFC000"/>
                </a:solidFill>
              </a:rPr>
              <a:t>-DBM-DILG Joint Circular No. 1, s. 2017</a:t>
            </a:r>
          </a:p>
          <a:p>
            <a:pPr marL="457200" indent="-457200">
              <a:buFont typeface="Arial" panose="020B0604020202020204" pitchFamily="34" charset="0"/>
              <a:buChar char="•"/>
            </a:pPr>
            <a:endParaRPr lang="en-US" b="1" dirty="0">
              <a:solidFill>
                <a:srgbClr val="FFC000"/>
              </a:solidFill>
            </a:endParaRPr>
          </a:p>
          <a:p>
            <a:pPr marL="457200" indent="-457200">
              <a:buFont typeface="Arial" panose="020B0604020202020204" pitchFamily="34" charset="0"/>
              <a:buChar char="•"/>
            </a:pPr>
            <a:r>
              <a:rPr lang="en-US" sz="2600" b="1" dirty="0">
                <a:solidFill>
                  <a:srgbClr val="FFC000"/>
                </a:solidFill>
              </a:rPr>
              <a:t> </a:t>
            </a:r>
            <a:r>
              <a:rPr lang="en-US" sz="2600" b="1" dirty="0" err="1">
                <a:solidFill>
                  <a:srgbClr val="FFC000"/>
                </a:solidFill>
              </a:rPr>
              <a:t>DepEd</a:t>
            </a:r>
            <a:r>
              <a:rPr lang="en-US" sz="2600" b="1" dirty="0">
                <a:solidFill>
                  <a:srgbClr val="FFC000"/>
                </a:solidFill>
              </a:rPr>
              <a:t>-DBM-DILG Joint Circular No. 1, s. 2020</a:t>
            </a:r>
          </a:p>
        </p:txBody>
      </p:sp>
      <p:sp>
        <p:nvSpPr>
          <p:cNvPr id="5" name="TextBox 4">
            <a:extLst>
              <a:ext uri="{FF2B5EF4-FFF2-40B4-BE49-F238E27FC236}">
                <a16:creationId xmlns:a16="http://schemas.microsoft.com/office/drawing/2014/main" id="{88B0965F-71AE-471F-B1C0-9B514416C618}"/>
              </a:ext>
            </a:extLst>
          </p:cNvPr>
          <p:cNvSpPr txBox="1"/>
          <p:nvPr/>
        </p:nvSpPr>
        <p:spPr>
          <a:xfrm>
            <a:off x="8220635" y="6324600"/>
            <a:ext cx="542365" cy="369332"/>
          </a:xfrm>
          <a:prstGeom prst="rect">
            <a:avLst/>
          </a:prstGeom>
          <a:noFill/>
        </p:spPr>
        <p:txBody>
          <a:bodyPr wrap="square" rtlCol="0">
            <a:spAutoFit/>
          </a:bodyPr>
          <a:lstStyle/>
          <a:p>
            <a:r>
              <a:rPr lang="en-US" b="1" dirty="0"/>
              <a:t>24</a:t>
            </a:r>
            <a:endParaRPr lang="en-US" sz="2000" b="1" dirty="0"/>
          </a:p>
        </p:txBody>
      </p:sp>
    </p:spTree>
    <p:extLst>
      <p:ext uri="{BB962C8B-B14F-4D97-AF65-F5344CB8AC3E}">
        <p14:creationId xmlns:p14="http://schemas.microsoft.com/office/powerpoint/2010/main" val="36307617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838200"/>
            <a:ext cx="7924800" cy="4724400"/>
          </a:xfrm>
        </p:spPr>
        <p:txBody>
          <a:bodyPr>
            <a:noAutofit/>
          </a:bodyPr>
          <a:lstStyle/>
          <a:p>
            <a:pPr algn="just">
              <a:buFont typeface="Wingdings" panose="05000000000000000000" pitchFamily="2" charset="2"/>
              <a:buChar char="Ø"/>
            </a:pPr>
            <a:r>
              <a:rPr lang="en-US" b="1" dirty="0">
                <a:solidFill>
                  <a:schemeClr val="tx1">
                    <a:lumMod val="85000"/>
                    <a:lumOff val="15000"/>
                  </a:schemeClr>
                </a:solidFill>
              </a:rPr>
              <a:t>DepEd-DBM-DILG Joint Circular (JC) No. 1, s. of 2017</a:t>
            </a:r>
            <a:r>
              <a:rPr lang="en-US" dirty="0">
                <a:solidFill>
                  <a:schemeClr val="tx1">
                    <a:lumMod val="85000"/>
                    <a:lumOff val="15000"/>
                  </a:schemeClr>
                </a:solidFill>
              </a:rPr>
              <a:t> </a:t>
            </a:r>
            <a:r>
              <a:rPr lang="en-US" b="1" dirty="0">
                <a:solidFill>
                  <a:schemeClr val="tx1">
                    <a:lumMod val="85000"/>
                    <a:lumOff val="15000"/>
                  </a:schemeClr>
                </a:solidFill>
              </a:rPr>
              <a:t>dated </a:t>
            </a:r>
            <a:r>
              <a:rPr lang="en-US" b="1" dirty="0"/>
              <a:t>January 19, 2017 </a:t>
            </a:r>
          </a:p>
          <a:p>
            <a:pPr algn="just">
              <a:buFont typeface="Wingdings" panose="05000000000000000000" pitchFamily="2" charset="2"/>
              <a:buChar char="Ø"/>
            </a:pPr>
            <a:endParaRPr lang="en-US" dirty="0"/>
          </a:p>
          <a:p>
            <a:pPr lvl="1" algn="just">
              <a:spcBef>
                <a:spcPts val="0"/>
              </a:spcBef>
              <a:spcAft>
                <a:spcPts val="1800"/>
              </a:spcAft>
              <a:buFont typeface="Franklin Gothic Book" panose="020B0503020102020204" pitchFamily="34" charset="0"/>
              <a:buChar char="–"/>
            </a:pPr>
            <a:r>
              <a:rPr lang="en-US" dirty="0">
                <a:solidFill>
                  <a:schemeClr val="tx1">
                    <a:lumMod val="85000"/>
                    <a:lumOff val="15000"/>
                  </a:schemeClr>
                </a:solidFill>
              </a:rPr>
              <a:t>Prescribes the revised guidelines on the use of the SEF;</a:t>
            </a:r>
          </a:p>
          <a:p>
            <a:pPr lvl="1" algn="just">
              <a:spcBef>
                <a:spcPts val="0"/>
              </a:spcBef>
              <a:spcAft>
                <a:spcPts val="1800"/>
              </a:spcAft>
              <a:buFont typeface="Franklin Gothic Book" panose="020B0503020102020204" pitchFamily="34" charset="0"/>
              <a:buChar char="–"/>
            </a:pPr>
            <a:r>
              <a:rPr lang="en-US" dirty="0">
                <a:solidFill>
                  <a:schemeClr val="tx1">
                    <a:lumMod val="85000"/>
                    <a:lumOff val="15000"/>
                  </a:schemeClr>
                </a:solidFill>
              </a:rPr>
              <a:t>Enumerates the allowable expenses chargeable against the SEF; and</a:t>
            </a:r>
          </a:p>
          <a:p>
            <a:pPr lvl="1" algn="just">
              <a:spcBef>
                <a:spcPts val="0"/>
              </a:spcBef>
              <a:spcAft>
                <a:spcPts val="1800"/>
              </a:spcAft>
              <a:buFont typeface="Franklin Gothic Book" panose="020B0503020102020204" pitchFamily="34" charset="0"/>
              <a:buChar char="–"/>
            </a:pPr>
            <a:r>
              <a:rPr lang="en-US" dirty="0">
                <a:solidFill>
                  <a:schemeClr val="tx1">
                    <a:lumMod val="85000"/>
                    <a:lumOff val="15000"/>
                  </a:schemeClr>
                </a:solidFill>
              </a:rPr>
              <a:t>Provides the planning and budgeting policies for the SEF.</a:t>
            </a:r>
          </a:p>
          <a:p>
            <a:pPr marL="0" indent="0" algn="just">
              <a:buNone/>
            </a:pPr>
            <a:endParaRPr lang="en-US" dirty="0">
              <a:solidFill>
                <a:schemeClr val="tx1">
                  <a:lumMod val="85000"/>
                  <a:lumOff val="15000"/>
                </a:schemeClr>
              </a:solidFill>
            </a:endParaRPr>
          </a:p>
          <a:p>
            <a:pPr marL="0" indent="0" algn="just">
              <a:buNone/>
            </a:pPr>
            <a:endParaRPr lang="en-US" dirty="0">
              <a:solidFill>
                <a:schemeClr val="tx1">
                  <a:lumMod val="85000"/>
                  <a:lumOff val="15000"/>
                </a:schemeClr>
              </a:solidFill>
            </a:endParaRPr>
          </a:p>
        </p:txBody>
      </p:sp>
      <p:sp>
        <p:nvSpPr>
          <p:cNvPr id="3" name="Footer Placeholder 2"/>
          <p:cNvSpPr>
            <a:spLocks noGrp="1"/>
          </p:cNvSpPr>
          <p:nvPr>
            <p:ph type="ftr" sz="quarter" idx="11"/>
          </p:nvPr>
        </p:nvSpPr>
        <p:spPr/>
        <p:txBody>
          <a:bodyPr/>
          <a:lstStyle/>
          <a:p>
            <a:pPr algn="just"/>
            <a:r>
              <a:rPr lang="en-PH" dirty="0"/>
              <a:t>COA Style Guide</a:t>
            </a:r>
          </a:p>
        </p:txBody>
      </p:sp>
      <p:sp>
        <p:nvSpPr>
          <p:cNvPr id="4" name="Slide Number Placeholder 3"/>
          <p:cNvSpPr>
            <a:spLocks noGrp="1"/>
          </p:cNvSpPr>
          <p:nvPr>
            <p:ph type="sldNum" sz="quarter" idx="12"/>
          </p:nvPr>
        </p:nvSpPr>
        <p:spPr/>
        <p:txBody>
          <a:bodyPr/>
          <a:lstStyle/>
          <a:p>
            <a:fld id="{2B4F3DE5-73D1-4389-96C5-EE17B2611854}" type="slidenum">
              <a:rPr lang="en-PH" smtClean="0"/>
              <a:pPr/>
              <a:t>25</a:t>
            </a:fld>
            <a:endParaRPr lang="en-PH"/>
          </a:p>
        </p:txBody>
      </p:sp>
    </p:spTree>
    <p:extLst>
      <p:ext uri="{BB962C8B-B14F-4D97-AF65-F5344CB8AC3E}">
        <p14:creationId xmlns:p14="http://schemas.microsoft.com/office/powerpoint/2010/main" val="6592326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838200"/>
            <a:ext cx="7924800" cy="5029200"/>
          </a:xfrm>
        </p:spPr>
        <p:txBody>
          <a:bodyPr>
            <a:noAutofit/>
          </a:bodyPr>
          <a:lstStyle/>
          <a:p>
            <a:pPr algn="just">
              <a:buFont typeface="Wingdings" panose="05000000000000000000" pitchFamily="2" charset="2"/>
              <a:buChar char="Ø"/>
            </a:pPr>
            <a:r>
              <a:rPr lang="en-US" b="1" dirty="0" err="1">
                <a:solidFill>
                  <a:schemeClr val="tx1">
                    <a:lumMod val="85000"/>
                    <a:lumOff val="15000"/>
                  </a:schemeClr>
                </a:solidFill>
              </a:rPr>
              <a:t>DepEd</a:t>
            </a:r>
            <a:r>
              <a:rPr lang="en-US" b="1" dirty="0">
                <a:solidFill>
                  <a:schemeClr val="tx1">
                    <a:lumMod val="85000"/>
                    <a:lumOff val="15000"/>
                  </a:schemeClr>
                </a:solidFill>
              </a:rPr>
              <a:t>-DBM-DILG JC No. 1, s. of 2020 dated August 27, 2020</a:t>
            </a:r>
            <a:endParaRPr lang="en-US" dirty="0"/>
          </a:p>
          <a:p>
            <a:pPr algn="just">
              <a:buFont typeface="Wingdings" panose="05000000000000000000" pitchFamily="2" charset="2"/>
              <a:buChar char="Ø"/>
            </a:pPr>
            <a:endParaRPr lang="en-US" dirty="0"/>
          </a:p>
          <a:p>
            <a:pPr lvl="1" algn="just">
              <a:spcBef>
                <a:spcPts val="0"/>
              </a:spcBef>
              <a:spcAft>
                <a:spcPts val="1800"/>
              </a:spcAft>
              <a:buFont typeface="Franklin Gothic Book" panose="020B0503020102020204" pitchFamily="34" charset="0"/>
              <a:buChar char="–"/>
            </a:pPr>
            <a:r>
              <a:rPr lang="en-US" dirty="0">
                <a:solidFill>
                  <a:schemeClr val="tx1">
                    <a:lumMod val="85000"/>
                    <a:lumOff val="15000"/>
                  </a:schemeClr>
                </a:solidFill>
              </a:rPr>
              <a:t>Addendum to </a:t>
            </a:r>
            <a:r>
              <a:rPr lang="en-US" dirty="0" err="1">
                <a:solidFill>
                  <a:schemeClr val="tx1">
                    <a:lumMod val="85000"/>
                    <a:lumOff val="15000"/>
                  </a:schemeClr>
                </a:solidFill>
              </a:rPr>
              <a:t>DepEd</a:t>
            </a:r>
            <a:r>
              <a:rPr lang="en-US" dirty="0">
                <a:solidFill>
                  <a:schemeClr val="tx1">
                    <a:lumMod val="85000"/>
                    <a:lumOff val="15000"/>
                  </a:schemeClr>
                </a:solidFill>
              </a:rPr>
              <a:t>-DBM-DILG Joint Circular No. 1, s. of 2017</a:t>
            </a:r>
          </a:p>
          <a:p>
            <a:pPr lvl="1" algn="just">
              <a:spcBef>
                <a:spcPts val="0"/>
              </a:spcBef>
              <a:spcAft>
                <a:spcPts val="1800"/>
              </a:spcAft>
              <a:buFont typeface="Franklin Gothic Book" panose="020B0503020102020204" pitchFamily="34" charset="0"/>
              <a:buChar char="–"/>
            </a:pPr>
            <a:r>
              <a:rPr lang="en-US" dirty="0">
                <a:solidFill>
                  <a:schemeClr val="tx1">
                    <a:lumMod val="85000"/>
                    <a:lumOff val="15000"/>
                  </a:schemeClr>
                </a:solidFill>
              </a:rPr>
              <a:t>Provides additional allowable expenses to be charged against the SEF pursuant to R.A. No. 11037, or the </a:t>
            </a:r>
            <a:r>
              <a:rPr lang="en-US" i="1" dirty="0" err="1">
                <a:solidFill>
                  <a:schemeClr val="tx1">
                    <a:lumMod val="85000"/>
                    <a:lumOff val="15000"/>
                  </a:schemeClr>
                </a:solidFill>
              </a:rPr>
              <a:t>Masustansyang</a:t>
            </a:r>
            <a:r>
              <a:rPr lang="en-US" i="1" dirty="0">
                <a:solidFill>
                  <a:schemeClr val="tx1">
                    <a:lumMod val="85000"/>
                    <a:lumOff val="15000"/>
                  </a:schemeClr>
                </a:solidFill>
              </a:rPr>
              <a:t> </a:t>
            </a:r>
            <a:r>
              <a:rPr lang="en-US" i="1" dirty="0" err="1">
                <a:solidFill>
                  <a:schemeClr val="tx1">
                    <a:lumMod val="85000"/>
                    <a:lumOff val="15000"/>
                  </a:schemeClr>
                </a:solidFill>
              </a:rPr>
              <a:t>Pagkain</a:t>
            </a:r>
            <a:r>
              <a:rPr lang="en-US" i="1" dirty="0">
                <a:solidFill>
                  <a:schemeClr val="tx1">
                    <a:lumMod val="85000"/>
                    <a:lumOff val="15000"/>
                  </a:schemeClr>
                </a:solidFill>
              </a:rPr>
              <a:t> Para </a:t>
            </a:r>
            <a:r>
              <a:rPr lang="en-US" i="1" dirty="0" err="1">
                <a:solidFill>
                  <a:schemeClr val="tx1">
                    <a:lumMod val="85000"/>
                    <a:lumOff val="15000"/>
                  </a:schemeClr>
                </a:solidFill>
              </a:rPr>
              <a:t>sa</a:t>
            </a:r>
            <a:r>
              <a:rPr lang="en-US" i="1" dirty="0">
                <a:solidFill>
                  <a:schemeClr val="tx1">
                    <a:lumMod val="85000"/>
                    <a:lumOff val="15000"/>
                  </a:schemeClr>
                </a:solidFill>
              </a:rPr>
              <a:t> </a:t>
            </a:r>
            <a:r>
              <a:rPr lang="en-US" i="1" dirty="0" err="1">
                <a:solidFill>
                  <a:schemeClr val="tx1">
                    <a:lumMod val="85000"/>
                    <a:lumOff val="15000"/>
                  </a:schemeClr>
                </a:solidFill>
              </a:rPr>
              <a:t>Batang</a:t>
            </a:r>
            <a:r>
              <a:rPr lang="en-US" i="1" dirty="0">
                <a:solidFill>
                  <a:schemeClr val="tx1">
                    <a:lumMod val="85000"/>
                    <a:lumOff val="15000"/>
                  </a:schemeClr>
                </a:solidFill>
              </a:rPr>
              <a:t> Pilipino </a:t>
            </a:r>
            <a:r>
              <a:rPr lang="en-US" dirty="0">
                <a:solidFill>
                  <a:schemeClr val="tx1">
                    <a:lumMod val="85000"/>
                    <a:lumOff val="15000"/>
                  </a:schemeClr>
                </a:solidFill>
              </a:rPr>
              <a:t>Act.</a:t>
            </a:r>
          </a:p>
          <a:p>
            <a:pPr lvl="1" algn="just">
              <a:spcBef>
                <a:spcPts val="0"/>
              </a:spcBef>
              <a:spcAft>
                <a:spcPts val="1800"/>
              </a:spcAft>
              <a:buFont typeface="Franklin Gothic Book" panose="020B0503020102020204" pitchFamily="34" charset="0"/>
              <a:buChar char="–"/>
            </a:pPr>
            <a:r>
              <a:rPr lang="en-US" dirty="0">
                <a:solidFill>
                  <a:schemeClr val="tx1">
                    <a:lumMod val="85000"/>
                    <a:lumOff val="15000"/>
                  </a:schemeClr>
                </a:solidFill>
              </a:rPr>
              <a:t>Provides funding for the implementation of the National Feeding Program</a:t>
            </a:r>
          </a:p>
          <a:p>
            <a:pPr lvl="1" algn="just">
              <a:spcBef>
                <a:spcPts val="0"/>
              </a:spcBef>
              <a:spcAft>
                <a:spcPts val="1800"/>
              </a:spcAft>
              <a:buFont typeface="Franklin Gothic Book" panose="020B0503020102020204" pitchFamily="34" charset="0"/>
              <a:buChar char="–"/>
            </a:pPr>
            <a:endParaRPr lang="en-US" dirty="0">
              <a:solidFill>
                <a:schemeClr val="tx1">
                  <a:lumMod val="85000"/>
                  <a:lumOff val="15000"/>
                </a:schemeClr>
              </a:solidFill>
            </a:endParaRPr>
          </a:p>
          <a:p>
            <a:pPr marL="0" indent="0" algn="just">
              <a:buNone/>
            </a:pPr>
            <a:endParaRPr lang="en-US" dirty="0">
              <a:solidFill>
                <a:schemeClr val="tx1">
                  <a:lumMod val="85000"/>
                  <a:lumOff val="15000"/>
                </a:schemeClr>
              </a:solidFill>
            </a:endParaRPr>
          </a:p>
          <a:p>
            <a:pPr marL="0" indent="0" algn="just">
              <a:buNone/>
            </a:pPr>
            <a:endParaRPr lang="en-US" dirty="0">
              <a:solidFill>
                <a:schemeClr val="tx1">
                  <a:lumMod val="85000"/>
                  <a:lumOff val="15000"/>
                </a:schemeClr>
              </a:solidFill>
            </a:endParaRPr>
          </a:p>
        </p:txBody>
      </p:sp>
      <p:sp>
        <p:nvSpPr>
          <p:cNvPr id="3" name="Footer Placeholder 2"/>
          <p:cNvSpPr>
            <a:spLocks noGrp="1"/>
          </p:cNvSpPr>
          <p:nvPr>
            <p:ph type="ftr" sz="quarter" idx="11"/>
          </p:nvPr>
        </p:nvSpPr>
        <p:spPr/>
        <p:txBody>
          <a:bodyPr/>
          <a:lstStyle/>
          <a:p>
            <a:pPr algn="just"/>
            <a:r>
              <a:rPr lang="en-PH" dirty="0"/>
              <a:t>COA Style Guide</a:t>
            </a:r>
          </a:p>
        </p:txBody>
      </p:sp>
      <p:sp>
        <p:nvSpPr>
          <p:cNvPr id="4" name="Slide Number Placeholder 3"/>
          <p:cNvSpPr>
            <a:spLocks noGrp="1"/>
          </p:cNvSpPr>
          <p:nvPr>
            <p:ph type="sldNum" sz="quarter" idx="12"/>
          </p:nvPr>
        </p:nvSpPr>
        <p:spPr/>
        <p:txBody>
          <a:bodyPr/>
          <a:lstStyle/>
          <a:p>
            <a:fld id="{2B4F3DE5-73D1-4389-96C5-EE17B2611854}" type="slidenum">
              <a:rPr lang="en-PH" smtClean="0"/>
              <a:pPr/>
              <a:t>26</a:t>
            </a:fld>
            <a:endParaRPr lang="en-PH"/>
          </a:p>
        </p:txBody>
      </p:sp>
    </p:spTree>
    <p:extLst>
      <p:ext uri="{BB962C8B-B14F-4D97-AF65-F5344CB8AC3E}">
        <p14:creationId xmlns:p14="http://schemas.microsoft.com/office/powerpoint/2010/main" val="37342475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57B4F302-9A39-41A2-9D44-8B8D4473473A}"/>
              </a:ext>
            </a:extLst>
          </p:cNvPr>
          <p:cNvGraphicFramePr>
            <a:graphicFrameLocks noGrp="1"/>
          </p:cNvGraphicFramePr>
          <p:nvPr>
            <p:ph idx="1"/>
            <p:extLst>
              <p:ext uri="{D42A27DB-BD31-4B8C-83A1-F6EECF244321}">
                <p14:modId xmlns:p14="http://schemas.microsoft.com/office/powerpoint/2010/main" val="1267857511"/>
              </p:ext>
            </p:extLst>
          </p:nvPr>
        </p:nvGraphicFramePr>
        <p:xfrm>
          <a:off x="204355" y="685799"/>
          <a:ext cx="8763000" cy="5993920"/>
        </p:xfrm>
        <a:graphic>
          <a:graphicData uri="http://schemas.openxmlformats.org/drawingml/2006/table">
            <a:tbl>
              <a:tblPr firstRow="1" bandRow="1">
                <a:tableStyleId>{5940675A-B579-460E-94D1-54222C63F5DA}</a:tableStyleId>
              </a:tblPr>
              <a:tblGrid>
                <a:gridCol w="2133600">
                  <a:extLst>
                    <a:ext uri="{9D8B030D-6E8A-4147-A177-3AD203B41FA5}">
                      <a16:colId xmlns:a16="http://schemas.microsoft.com/office/drawing/2014/main" val="851022620"/>
                    </a:ext>
                  </a:extLst>
                </a:gridCol>
                <a:gridCol w="6629400">
                  <a:extLst>
                    <a:ext uri="{9D8B030D-6E8A-4147-A177-3AD203B41FA5}">
                      <a16:colId xmlns:a16="http://schemas.microsoft.com/office/drawing/2014/main" val="1915136391"/>
                    </a:ext>
                  </a:extLst>
                </a:gridCol>
              </a:tblGrid>
              <a:tr h="38819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1" dirty="0"/>
                        <a:t>TOPICS</a:t>
                      </a:r>
                      <a:endParaRPr lang="en-PH" sz="1800" b="1" dirty="0"/>
                    </a:p>
                  </a:txBody>
                  <a:tcPr>
                    <a:solidFill>
                      <a:schemeClr val="accent6">
                        <a:lumMod val="40000"/>
                        <a:lumOff val="60000"/>
                      </a:schemeClr>
                    </a:solidFill>
                  </a:tcPr>
                </a:tc>
                <a:tc>
                  <a:txBody>
                    <a:bodyPr/>
                    <a:lstStyle/>
                    <a:p>
                      <a:pPr marL="0" indent="0" algn="ctr">
                        <a:buFont typeface="Franklin Gothic Book" panose="020B0503020102020204" pitchFamily="34" charset="0"/>
                        <a:buNone/>
                      </a:pPr>
                      <a:r>
                        <a:rPr lang="en-US" sz="1800" b="1" baseline="0" dirty="0"/>
                        <a:t>LATEST ISSUANCES / STATUS</a:t>
                      </a:r>
                    </a:p>
                  </a:txBody>
                  <a:tcPr>
                    <a:solidFill>
                      <a:schemeClr val="accent6">
                        <a:lumMod val="40000"/>
                        <a:lumOff val="60000"/>
                      </a:schemeClr>
                    </a:solidFill>
                  </a:tcPr>
                </a:tc>
                <a:extLst>
                  <a:ext uri="{0D108BD9-81ED-4DB2-BD59-A6C34878D82A}">
                    <a16:rowId xmlns:a16="http://schemas.microsoft.com/office/drawing/2014/main" val="3828976388"/>
                  </a:ext>
                </a:extLst>
              </a:tr>
              <a:tr h="754803">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IUEEU Expenditures</a:t>
                      </a:r>
                      <a:endParaRPr lang="en-PH" sz="1800" dirty="0"/>
                    </a:p>
                  </a:txBody>
                  <a:tcPr>
                    <a:solidFill>
                      <a:schemeClr val="bg1"/>
                    </a:solidFill>
                  </a:tcPr>
                </a:tc>
                <a:tc>
                  <a:txBody>
                    <a:bodyPr/>
                    <a:lstStyle/>
                    <a:p>
                      <a:pPr marL="285750" indent="-285750" algn="just">
                        <a:buFont typeface="Franklin Gothic Book" panose="020B0503020102020204" pitchFamily="34" charset="0"/>
                        <a:buChar char="–"/>
                      </a:pPr>
                      <a:r>
                        <a:rPr lang="en-US" sz="1800" baseline="0" dirty="0"/>
                        <a:t>Sample transactions for each type of expenditure are provided in Annexes A to F of COA Circular No. 2012-003</a:t>
                      </a:r>
                    </a:p>
                  </a:txBody>
                  <a:tcPr>
                    <a:solidFill>
                      <a:schemeClr val="bg1"/>
                    </a:solidFill>
                  </a:tcPr>
                </a:tc>
                <a:extLst>
                  <a:ext uri="{0D108BD9-81ED-4DB2-BD59-A6C34878D82A}">
                    <a16:rowId xmlns:a16="http://schemas.microsoft.com/office/drawing/2014/main" val="397496949"/>
                  </a:ext>
                </a:extLst>
              </a:tr>
              <a:tr h="999163">
                <a:tc>
                  <a:txBody>
                    <a:bodyPr/>
                    <a:lstStyle/>
                    <a:p>
                      <a:pPr marL="285750" indent="-285750">
                        <a:buFont typeface="Arial" panose="020B0604020202020204" pitchFamily="34" charset="0"/>
                        <a:buChar char="•"/>
                      </a:pPr>
                      <a:r>
                        <a:rPr lang="en-US" sz="1800" kern="1200" dirty="0">
                          <a:solidFill>
                            <a:schemeClr val="tx1"/>
                          </a:solidFill>
                          <a:latin typeface="+mn-lt"/>
                          <a:ea typeface="+mn-ea"/>
                          <a:cs typeface="+mn-cs"/>
                        </a:rPr>
                        <a:t>Semi-expendable property</a:t>
                      </a:r>
                      <a:endParaRPr lang="en-PH" sz="1800" kern="1200" dirty="0">
                        <a:solidFill>
                          <a:schemeClr val="tx1"/>
                        </a:solidFill>
                        <a:latin typeface="+mn-lt"/>
                        <a:ea typeface="+mn-ea"/>
                        <a:cs typeface="+mn-cs"/>
                      </a:endParaRPr>
                    </a:p>
                  </a:txBody>
                  <a:tcPr>
                    <a:solidFill>
                      <a:schemeClr val="bg1"/>
                    </a:solidFill>
                  </a:tcPr>
                </a:tc>
                <a:tc>
                  <a:txBody>
                    <a:bodyPr/>
                    <a:lstStyle/>
                    <a:p>
                      <a:pPr marL="285750" marR="0" lvl="0" indent="-285750" algn="just" defTabSz="914400" rtl="0" eaLnBrk="1" fontAlgn="auto" latinLnBrk="0" hangingPunct="1">
                        <a:lnSpc>
                          <a:spcPct val="100000"/>
                        </a:lnSpc>
                        <a:spcBef>
                          <a:spcPts val="0"/>
                        </a:spcBef>
                        <a:spcAft>
                          <a:spcPts val="0"/>
                        </a:spcAft>
                        <a:buClrTx/>
                        <a:buSzTx/>
                        <a:buFont typeface="Franklin Gothic Book" panose="020B0503020102020204" pitchFamily="34" charset="0"/>
                        <a:buChar char="–"/>
                        <a:tabLst/>
                        <a:defRPr/>
                      </a:pPr>
                      <a:r>
                        <a:rPr lang="en-US" sz="1800" baseline="0" dirty="0"/>
                        <a:t>Deferred implementation by the LGUs of </a:t>
                      </a:r>
                      <a:r>
                        <a:rPr lang="en-US" sz="1800" dirty="0"/>
                        <a:t>COA Circular No. 2022-004 pending the issuance of the supplemental guidelines, which will be included in the Revised GAM for LGUs</a:t>
                      </a:r>
                    </a:p>
                  </a:txBody>
                  <a:tcPr>
                    <a:solidFill>
                      <a:schemeClr val="bg1"/>
                    </a:solidFill>
                  </a:tcPr>
                </a:tc>
                <a:extLst>
                  <a:ext uri="{0D108BD9-81ED-4DB2-BD59-A6C34878D82A}">
                    <a16:rowId xmlns:a16="http://schemas.microsoft.com/office/drawing/2014/main" val="1957229737"/>
                  </a:ext>
                </a:extLst>
              </a:tr>
              <a:tr h="1363037">
                <a:tc>
                  <a:txBody>
                    <a:bodyPr/>
                    <a:lstStyle/>
                    <a:p>
                      <a:pPr marL="285750" indent="-285750">
                        <a:buFont typeface="Arial" panose="020B0604020202020204" pitchFamily="34" charset="0"/>
                        <a:buChar char="•"/>
                      </a:pPr>
                      <a:r>
                        <a:rPr lang="en-US" sz="1800" dirty="0"/>
                        <a:t>GAM for LGUs</a:t>
                      </a:r>
                      <a:endParaRPr lang="en-PH" sz="1800" dirty="0"/>
                    </a:p>
                  </a:txBody>
                  <a:tcPr>
                    <a:solidFill>
                      <a:schemeClr val="bg1"/>
                    </a:solidFill>
                  </a:tcPr>
                </a:tc>
                <a:tc>
                  <a:txBody>
                    <a:bodyPr/>
                    <a:lstStyle/>
                    <a:p>
                      <a:pPr marL="285750" indent="-285750" algn="just">
                        <a:buFont typeface="Franklin Gothic Book" panose="020B0503020102020204" pitchFamily="34" charset="0"/>
                        <a:buChar char="–"/>
                      </a:pPr>
                      <a:r>
                        <a:rPr lang="en-US" sz="1800" dirty="0"/>
                        <a:t>Still deferred under COA Circular No. 2021-007 </a:t>
                      </a:r>
                    </a:p>
                    <a:p>
                      <a:pPr marL="285750" indent="-285750" algn="just">
                        <a:buFont typeface="Franklin Gothic Book" panose="020B0503020102020204" pitchFamily="34" charset="0"/>
                        <a:buChar char="–"/>
                      </a:pPr>
                      <a:r>
                        <a:rPr lang="en-US" sz="1800" dirty="0"/>
                        <a:t>The proposed </a:t>
                      </a:r>
                      <a:r>
                        <a:rPr lang="en-US" sz="1800" b="1" dirty="0"/>
                        <a:t>Revised GAM for LGUs</a:t>
                      </a:r>
                      <a:r>
                        <a:rPr lang="en-US" sz="1800" b="0" dirty="0"/>
                        <a:t>, which includes the new policy on semi-expendable property,</a:t>
                      </a:r>
                      <a:r>
                        <a:rPr lang="en-US" sz="1800" b="1" dirty="0"/>
                        <a:t> </a:t>
                      </a:r>
                      <a:r>
                        <a:rPr lang="en-US" sz="1800" dirty="0"/>
                        <a:t>is currently undergoing review and finalization</a:t>
                      </a:r>
                    </a:p>
                  </a:txBody>
                  <a:tcPr>
                    <a:solidFill>
                      <a:schemeClr val="bg1"/>
                    </a:solidFill>
                  </a:tcPr>
                </a:tc>
                <a:extLst>
                  <a:ext uri="{0D108BD9-81ED-4DB2-BD59-A6C34878D82A}">
                    <a16:rowId xmlns:a16="http://schemas.microsoft.com/office/drawing/2014/main" val="3112392315"/>
                  </a:ext>
                </a:extLst>
              </a:tr>
              <a:tr h="1531519">
                <a:tc>
                  <a:txBody>
                    <a:bodyPr/>
                    <a:lstStyle/>
                    <a:p>
                      <a:pPr marL="285750" indent="-285750">
                        <a:buFont typeface="Arial" panose="020B0604020202020204" pitchFamily="34" charset="0"/>
                        <a:buChar char="•"/>
                      </a:pPr>
                      <a:r>
                        <a:rPr lang="en-US" sz="1800" dirty="0"/>
                        <a:t>SK Honorarium</a:t>
                      </a:r>
                      <a:endParaRPr lang="en-PH" sz="1800" dirty="0"/>
                    </a:p>
                  </a:txBody>
                  <a:tcPr>
                    <a:solidFill>
                      <a:schemeClr val="bg1"/>
                    </a:solidFill>
                  </a:tcPr>
                </a:tc>
                <a:tc>
                  <a:txBody>
                    <a:bodyPr/>
                    <a:lstStyle/>
                    <a:p>
                      <a:pPr marL="285750" indent="-285750" algn="just">
                        <a:buFont typeface="Franklin Gothic Book" panose="020B0503020102020204" pitchFamily="34" charset="0"/>
                        <a:buChar char="–"/>
                      </a:pPr>
                      <a:r>
                        <a:rPr lang="en-US" sz="1800" dirty="0"/>
                        <a:t>Section 4 of R.A. No. 11768 provides for the monthly and additional honorarium to be received by the SK Officials </a:t>
                      </a:r>
                    </a:p>
                    <a:p>
                      <a:pPr marL="285750" indent="-285750" algn="just">
                        <a:buFont typeface="Franklin Gothic Book" panose="020B0503020102020204" pitchFamily="34" charset="0"/>
                        <a:buChar char="–"/>
                      </a:pPr>
                      <a:r>
                        <a:rPr lang="en-US" sz="1800" dirty="0"/>
                        <a:t>DBM LBC No. 148 dated December 23, 2022 prescribes the guidelines and procedures on the grant of honorarium to the SK Officials</a:t>
                      </a:r>
                      <a:endParaRPr lang="en-PH" sz="1800" dirty="0"/>
                    </a:p>
                  </a:txBody>
                  <a:tcPr>
                    <a:solidFill>
                      <a:schemeClr val="bg1"/>
                    </a:solidFill>
                  </a:tcPr>
                </a:tc>
                <a:extLst>
                  <a:ext uri="{0D108BD9-81ED-4DB2-BD59-A6C34878D82A}">
                    <a16:rowId xmlns:a16="http://schemas.microsoft.com/office/drawing/2014/main" val="3874431671"/>
                  </a:ext>
                </a:extLst>
              </a:tr>
              <a:tr h="957200">
                <a:tc>
                  <a:txBody>
                    <a:bodyPr/>
                    <a:lstStyle/>
                    <a:p>
                      <a:pPr marL="285750" indent="-285750">
                        <a:buFont typeface="Arial" panose="020B0604020202020204" pitchFamily="34" charset="0"/>
                        <a:buChar char="•"/>
                      </a:pPr>
                      <a:r>
                        <a:rPr lang="en-US" sz="1800" dirty="0"/>
                        <a:t>SEF Utilization</a:t>
                      </a:r>
                      <a:endParaRPr lang="en-PH" sz="1800" dirty="0"/>
                    </a:p>
                  </a:txBody>
                  <a:tcPr>
                    <a:solidFill>
                      <a:schemeClr val="bg1"/>
                    </a:solidFill>
                  </a:tcPr>
                </a:tc>
                <a:tc>
                  <a:txBody>
                    <a:bodyPr/>
                    <a:lstStyle/>
                    <a:p>
                      <a:pPr marL="0" indent="0" algn="just">
                        <a:buFont typeface="Franklin Gothic Book" panose="020B0503020102020204" pitchFamily="34" charset="0"/>
                        <a:buNone/>
                      </a:pPr>
                      <a:r>
                        <a:rPr lang="en-US" sz="1800" b="0" dirty="0">
                          <a:solidFill>
                            <a:schemeClr val="tx1">
                              <a:lumMod val="85000"/>
                              <a:lumOff val="15000"/>
                            </a:schemeClr>
                          </a:solidFill>
                        </a:rPr>
                        <a:t>Updated guidelines on the utilization of SEF:</a:t>
                      </a:r>
                    </a:p>
                    <a:p>
                      <a:pPr marL="285750" indent="-285750" algn="just">
                        <a:buFont typeface="Franklin Gothic Book" panose="020B0503020102020204" pitchFamily="34" charset="0"/>
                        <a:buChar char="–"/>
                      </a:pPr>
                      <a:r>
                        <a:rPr lang="en-US" sz="1800" b="0" dirty="0">
                          <a:solidFill>
                            <a:schemeClr val="tx1">
                              <a:lumMod val="85000"/>
                              <a:lumOff val="15000"/>
                            </a:schemeClr>
                          </a:solidFill>
                        </a:rPr>
                        <a:t>DepEd-DBM-DILG JC No. 1, s. 2017</a:t>
                      </a:r>
                      <a:endParaRPr lang="en-US" sz="1800" dirty="0"/>
                    </a:p>
                    <a:p>
                      <a:pPr marL="285750" indent="-285750" algn="just">
                        <a:buFont typeface="Franklin Gothic Book" panose="020B0503020102020204" pitchFamily="34" charset="0"/>
                        <a:buChar char="–"/>
                      </a:pPr>
                      <a:r>
                        <a:rPr lang="en-US" sz="1800" b="0" dirty="0">
                          <a:solidFill>
                            <a:schemeClr val="tx1">
                              <a:lumMod val="85000"/>
                              <a:lumOff val="15000"/>
                            </a:schemeClr>
                          </a:solidFill>
                        </a:rPr>
                        <a:t>DepEd-DBM-DILG JC No. 1, s. 2020</a:t>
                      </a:r>
                      <a:endParaRPr lang="en-PH" sz="1800" dirty="0"/>
                    </a:p>
                  </a:txBody>
                  <a:tcPr>
                    <a:solidFill>
                      <a:schemeClr val="bg1"/>
                    </a:solidFill>
                  </a:tcPr>
                </a:tc>
                <a:extLst>
                  <a:ext uri="{0D108BD9-81ED-4DB2-BD59-A6C34878D82A}">
                    <a16:rowId xmlns:a16="http://schemas.microsoft.com/office/drawing/2014/main" val="335731944"/>
                  </a:ext>
                </a:extLst>
              </a:tr>
            </a:tbl>
          </a:graphicData>
        </a:graphic>
      </p:graphicFrame>
      <p:sp>
        <p:nvSpPr>
          <p:cNvPr id="4" name="Slide Number Placeholder 3">
            <a:extLst>
              <a:ext uri="{FF2B5EF4-FFF2-40B4-BE49-F238E27FC236}">
                <a16:creationId xmlns:a16="http://schemas.microsoft.com/office/drawing/2014/main" id="{27ACF68D-549C-498E-846C-261A5637F9BC}"/>
              </a:ext>
            </a:extLst>
          </p:cNvPr>
          <p:cNvSpPr>
            <a:spLocks noGrp="1"/>
          </p:cNvSpPr>
          <p:nvPr>
            <p:ph type="sldNum" sz="quarter" idx="12"/>
          </p:nvPr>
        </p:nvSpPr>
        <p:spPr/>
        <p:txBody>
          <a:bodyPr/>
          <a:lstStyle/>
          <a:p>
            <a:fld id="{2B4F3DE5-73D1-4389-96C5-EE17B2611854}" type="slidenum">
              <a:rPr lang="en-PH" smtClean="0"/>
              <a:pPr/>
              <a:t>27</a:t>
            </a:fld>
            <a:endParaRPr lang="en-PH"/>
          </a:p>
        </p:txBody>
      </p:sp>
      <p:sp>
        <p:nvSpPr>
          <p:cNvPr id="5" name="Title 4">
            <a:extLst>
              <a:ext uri="{FF2B5EF4-FFF2-40B4-BE49-F238E27FC236}">
                <a16:creationId xmlns:a16="http://schemas.microsoft.com/office/drawing/2014/main" id="{013BEB0B-08FA-47C6-BDF5-2D897840EE31}"/>
              </a:ext>
            </a:extLst>
          </p:cNvPr>
          <p:cNvSpPr>
            <a:spLocks noGrp="1"/>
          </p:cNvSpPr>
          <p:nvPr>
            <p:ph type="title"/>
          </p:nvPr>
        </p:nvSpPr>
        <p:spPr>
          <a:xfrm>
            <a:off x="152400" y="152400"/>
            <a:ext cx="8229600" cy="411162"/>
          </a:xfrm>
        </p:spPr>
        <p:txBody>
          <a:bodyPr>
            <a:normAutofit fontScale="90000"/>
          </a:bodyPr>
          <a:lstStyle/>
          <a:p>
            <a:r>
              <a:rPr lang="en-US" sz="2800" dirty="0"/>
              <a:t>Recapitulation</a:t>
            </a:r>
            <a:r>
              <a:rPr lang="en-US" dirty="0"/>
              <a:t>:</a:t>
            </a:r>
            <a:endParaRPr lang="en-PH" dirty="0"/>
          </a:p>
        </p:txBody>
      </p:sp>
      <p:sp>
        <p:nvSpPr>
          <p:cNvPr id="8" name="TextBox 7">
            <a:extLst>
              <a:ext uri="{FF2B5EF4-FFF2-40B4-BE49-F238E27FC236}">
                <a16:creationId xmlns:a16="http://schemas.microsoft.com/office/drawing/2014/main" id="{4D7357AC-21E8-45A7-A0D6-F9C055DEB272}"/>
              </a:ext>
            </a:extLst>
          </p:cNvPr>
          <p:cNvSpPr txBox="1"/>
          <p:nvPr/>
        </p:nvSpPr>
        <p:spPr>
          <a:xfrm>
            <a:off x="8507506" y="6248400"/>
            <a:ext cx="459850" cy="369332"/>
          </a:xfrm>
          <a:prstGeom prst="rect">
            <a:avLst/>
          </a:prstGeom>
          <a:noFill/>
        </p:spPr>
        <p:txBody>
          <a:bodyPr wrap="square" rtlCol="0">
            <a:spAutoFit/>
          </a:bodyPr>
          <a:lstStyle/>
          <a:p>
            <a:r>
              <a:rPr lang="en-US" b="1" dirty="0"/>
              <a:t>27</a:t>
            </a:r>
            <a:endParaRPr lang="en-US" sz="2000" b="1" dirty="0"/>
          </a:p>
        </p:txBody>
      </p:sp>
    </p:spTree>
    <p:extLst>
      <p:ext uri="{BB962C8B-B14F-4D97-AF65-F5344CB8AC3E}">
        <p14:creationId xmlns:p14="http://schemas.microsoft.com/office/powerpoint/2010/main" val="38089282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p:cNvPicPr>
            <a:picLocks noGrp="1" noChangeAspect="1"/>
          </p:cNvPicPr>
          <p:nvPr>
            <p:ph type="pic" sz="quarter" idx="13"/>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a:stretch>
            <a:fillRect/>
          </a:stretch>
        </p:blipFill>
        <p:spPr/>
      </p:pic>
      <p:sp>
        <p:nvSpPr>
          <p:cNvPr id="6" name="Title 5"/>
          <p:cNvSpPr>
            <a:spLocks noGrp="1"/>
          </p:cNvSpPr>
          <p:nvPr>
            <p:ph type="title"/>
          </p:nvPr>
        </p:nvSpPr>
        <p:spPr/>
        <p:txBody>
          <a:bodyPr>
            <a:normAutofit/>
          </a:bodyPr>
          <a:lstStyle/>
          <a:p>
            <a:r>
              <a:rPr lang="en-PH" sz="2800" dirty="0"/>
              <a:t>Thank you.</a:t>
            </a:r>
          </a:p>
        </p:txBody>
      </p:sp>
      <p:sp>
        <p:nvSpPr>
          <p:cNvPr id="3" name="Footer Placeholder 2"/>
          <p:cNvSpPr>
            <a:spLocks noGrp="1"/>
          </p:cNvSpPr>
          <p:nvPr>
            <p:ph type="ftr" sz="quarter" idx="11"/>
          </p:nvPr>
        </p:nvSpPr>
        <p:spPr/>
        <p:txBody>
          <a:bodyPr/>
          <a:lstStyle/>
          <a:p>
            <a:r>
              <a:rPr lang="en-PH"/>
              <a:t>COA Style Guide</a:t>
            </a:r>
            <a:endParaRPr lang="en-PH"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28</a:t>
            </a:fld>
            <a:endParaRPr lang="en-PH"/>
          </a:p>
        </p:txBody>
      </p:sp>
    </p:spTree>
    <p:extLst>
      <p:ext uri="{BB962C8B-B14F-4D97-AF65-F5344CB8AC3E}">
        <p14:creationId xmlns:p14="http://schemas.microsoft.com/office/powerpoint/2010/main" val="1397538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229600" cy="5562600"/>
          </a:xfrm>
          <a:noFill/>
        </p:spPr>
        <p:txBody>
          <a:bodyPr>
            <a:normAutofit/>
          </a:bodyPr>
          <a:lstStyle/>
          <a:p>
            <a:pPr marL="0" indent="0" algn="just">
              <a:buNone/>
            </a:pPr>
            <a:r>
              <a:rPr lang="en-US" sz="2800" b="1" dirty="0"/>
              <a:t>COA Circular No. 2012-003 dated October 29, 2012</a:t>
            </a:r>
            <a:r>
              <a:rPr lang="en-US" b="1" dirty="0"/>
              <a:t> </a:t>
            </a:r>
          </a:p>
          <a:p>
            <a:pPr marL="534988" indent="-534988" algn="just">
              <a:buNone/>
            </a:pPr>
            <a:r>
              <a:rPr lang="en-US" dirty="0"/>
              <a:t>Re: Updated Guidelines for the Prevention and Disallowance of Irregular, Unnecessary, Excessive, Extravagant and Unconscionable (IUEEU) Expenditures</a:t>
            </a:r>
          </a:p>
          <a:p>
            <a:pPr marL="534988" indent="-534988" algn="just">
              <a:buNone/>
            </a:pPr>
            <a:endParaRPr lang="en-US" dirty="0"/>
          </a:p>
          <a:p>
            <a:pPr marL="717550" indent="-352425" algn="just">
              <a:spcBef>
                <a:spcPts val="0"/>
              </a:spcBef>
              <a:buFont typeface="Franklin Gothic Book" panose="020B0503020102020204" pitchFamily="34" charset="0"/>
              <a:buChar char="–"/>
            </a:pPr>
            <a:r>
              <a:rPr lang="en-US" dirty="0"/>
              <a:t>provides the updated list of situational cases considered as IUEEU expenditures.</a:t>
            </a:r>
          </a:p>
          <a:p>
            <a:pPr marL="717550" indent="-352425" algn="just">
              <a:spcBef>
                <a:spcPts val="0"/>
              </a:spcBef>
              <a:buFont typeface="Franklin Gothic Book" panose="020B0503020102020204" pitchFamily="34" charset="0"/>
              <a:buChar char="–"/>
            </a:pPr>
            <a:endParaRPr lang="en-US" sz="1000" dirty="0"/>
          </a:p>
          <a:p>
            <a:pPr marL="717550" indent="-352425" algn="just">
              <a:spcBef>
                <a:spcPts val="0"/>
              </a:spcBef>
              <a:buFont typeface="Franklin Gothic Book" panose="020B0503020102020204" pitchFamily="34" charset="0"/>
              <a:buChar char="–"/>
            </a:pPr>
            <a:r>
              <a:rPr lang="en-US" dirty="0"/>
              <a:t>presents the actual transactions/expenditures declared as IUEEU expenditures under various jurisprudence, COA-issued decisions, and released audit reports.</a:t>
            </a:r>
          </a:p>
          <a:p>
            <a:pPr marL="717550" indent="-352425" algn="just">
              <a:spcBef>
                <a:spcPts val="0"/>
              </a:spcBef>
              <a:buFont typeface="Franklin Gothic Book" panose="020B0503020102020204" pitchFamily="34" charset="0"/>
              <a:buChar char="–"/>
            </a:pPr>
            <a:endParaRPr lang="en-US" sz="1000" dirty="0"/>
          </a:p>
          <a:p>
            <a:pPr marL="717550" indent="-352425" algn="just">
              <a:spcBef>
                <a:spcPts val="0"/>
              </a:spcBef>
              <a:buFont typeface="Franklin Gothic Book" panose="020B0503020102020204" pitchFamily="34" charset="0"/>
              <a:buChar char="–"/>
            </a:pPr>
            <a:r>
              <a:rPr lang="en-US" dirty="0"/>
              <a:t>discusses illegal expenditures as differentiated </a:t>
            </a:r>
          </a:p>
          <a:p>
            <a:pPr marL="717550" indent="0" algn="just">
              <a:spcBef>
                <a:spcPts val="0"/>
              </a:spcBef>
              <a:buNone/>
            </a:pPr>
            <a:r>
              <a:rPr lang="en-US" dirty="0"/>
              <a:t>from irregular and unconscionable expenditures.</a:t>
            </a:r>
          </a:p>
          <a:p>
            <a:pPr marL="717550" indent="-352425" algn="just">
              <a:buFont typeface="Franklin Gothic Book" panose="020B0503020102020204" pitchFamily="34" charset="0"/>
              <a:buChar char="–"/>
            </a:pPr>
            <a:endParaRPr lang="en-PH" dirty="0"/>
          </a:p>
        </p:txBody>
      </p:sp>
      <p:sp>
        <p:nvSpPr>
          <p:cNvPr id="5" name="Slide Number Placeholder 4"/>
          <p:cNvSpPr>
            <a:spLocks noGrp="1"/>
          </p:cNvSpPr>
          <p:nvPr>
            <p:ph type="sldNum" sz="quarter" idx="12"/>
          </p:nvPr>
        </p:nvSpPr>
        <p:spPr/>
        <p:txBody>
          <a:bodyPr/>
          <a:lstStyle/>
          <a:p>
            <a:fld id="{2B4F3DE5-73D1-4389-96C5-EE17B2611854}" type="slidenum">
              <a:rPr lang="en-PH" smtClean="0"/>
              <a:pPr/>
              <a:t>3</a:t>
            </a:fld>
            <a:endParaRPr lang="en-PH"/>
          </a:p>
        </p:txBody>
      </p:sp>
    </p:spTree>
    <p:extLst>
      <p:ext uri="{BB962C8B-B14F-4D97-AF65-F5344CB8AC3E}">
        <p14:creationId xmlns:p14="http://schemas.microsoft.com/office/powerpoint/2010/main" val="468113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580771"/>
          </a:xfrm>
        </p:spPr>
        <p:txBody>
          <a:bodyPr>
            <a:noAutofit/>
          </a:bodyPr>
          <a:lstStyle/>
          <a:p>
            <a:pPr marL="571500" algn="just">
              <a:spcBef>
                <a:spcPts val="0"/>
              </a:spcBef>
              <a:spcAft>
                <a:spcPts val="1200"/>
              </a:spcAft>
              <a:buFont typeface="Franklin Gothic Book" panose="020B0503020102020204" pitchFamily="34" charset="0"/>
              <a:buChar char="–"/>
            </a:pPr>
            <a:r>
              <a:rPr lang="en-US" dirty="0"/>
              <a:t>those incurred without adhering to established rules, regulations, procedural guidelines, policies, principles or practices that have gained recognition in laws. </a:t>
            </a:r>
          </a:p>
          <a:p>
            <a:pPr marL="571500" algn="just">
              <a:spcBef>
                <a:spcPts val="0"/>
              </a:spcBef>
              <a:spcAft>
                <a:spcPts val="1200"/>
              </a:spcAft>
              <a:buFont typeface="Franklin Gothic Book" panose="020B0503020102020204" pitchFamily="34" charset="0"/>
              <a:buChar char="–"/>
            </a:pPr>
            <a:r>
              <a:rPr lang="en-US" dirty="0"/>
              <a:t>those incurred if funds are disbursed without conforming with the prescribed usages and rules of discipline. </a:t>
            </a:r>
          </a:p>
          <a:p>
            <a:pPr marL="571500" algn="just">
              <a:spcBef>
                <a:spcPts val="0"/>
              </a:spcBef>
              <a:spcAft>
                <a:spcPts val="1200"/>
              </a:spcAft>
              <a:buFont typeface="Franklin Gothic Book" panose="020B0503020102020204" pitchFamily="34" charset="0"/>
              <a:buChar char="–"/>
            </a:pPr>
            <a:r>
              <a:rPr lang="en-US" dirty="0"/>
              <a:t>those incurred without observance of an established pattern, course, mode of action, behavior, or conduct. </a:t>
            </a:r>
          </a:p>
          <a:p>
            <a:pPr marL="571500" algn="just">
              <a:spcBef>
                <a:spcPts val="0"/>
              </a:spcBef>
              <a:spcAft>
                <a:spcPts val="1200"/>
              </a:spcAft>
              <a:buFont typeface="Franklin Gothic Book" panose="020B0503020102020204" pitchFamily="34" charset="0"/>
              <a:buChar char="–"/>
            </a:pPr>
            <a:r>
              <a:rPr lang="en-US" dirty="0"/>
              <a:t>transactions conducted in a manner that deviates or departs from, or which do not comply with the standards set. </a:t>
            </a:r>
          </a:p>
          <a:p>
            <a:pPr marL="571500" algn="just">
              <a:spcBef>
                <a:spcPts val="0"/>
              </a:spcBef>
              <a:buFont typeface="Franklin Gothic Book" panose="020B0503020102020204" pitchFamily="34" charset="0"/>
              <a:buChar char="–"/>
            </a:pPr>
            <a:r>
              <a:rPr lang="en-US" dirty="0"/>
              <a:t>transactions which violate, or fail to follow, </a:t>
            </a:r>
          </a:p>
          <a:p>
            <a:pPr marL="534988" indent="0" algn="just">
              <a:spcBef>
                <a:spcPts val="0"/>
              </a:spcBef>
              <a:buNone/>
            </a:pPr>
            <a:r>
              <a:rPr lang="en-US" dirty="0"/>
              <a:t>appropriate rules of procedure.</a:t>
            </a:r>
          </a:p>
        </p:txBody>
      </p:sp>
      <p:sp>
        <p:nvSpPr>
          <p:cNvPr id="4" name="Slide Number Placeholder 3"/>
          <p:cNvSpPr>
            <a:spLocks noGrp="1"/>
          </p:cNvSpPr>
          <p:nvPr>
            <p:ph type="sldNum" sz="quarter" idx="12"/>
          </p:nvPr>
        </p:nvSpPr>
        <p:spPr/>
        <p:txBody>
          <a:bodyPr/>
          <a:lstStyle/>
          <a:p>
            <a:fld id="{2B4F3DE5-73D1-4389-96C5-EE17B2611854}" type="slidenum">
              <a:rPr lang="en-PH" smtClean="0"/>
              <a:pPr/>
              <a:t>4</a:t>
            </a:fld>
            <a:endParaRPr lang="en-PH"/>
          </a:p>
        </p:txBody>
      </p:sp>
      <p:sp>
        <p:nvSpPr>
          <p:cNvPr id="5" name="Title 4"/>
          <p:cNvSpPr>
            <a:spLocks noGrp="1"/>
          </p:cNvSpPr>
          <p:nvPr>
            <p:ph type="title"/>
          </p:nvPr>
        </p:nvSpPr>
        <p:spPr>
          <a:xfrm>
            <a:off x="381000" y="304014"/>
            <a:ext cx="8229600" cy="610386"/>
          </a:xfrm>
        </p:spPr>
        <p:txBody>
          <a:bodyPr/>
          <a:lstStyle/>
          <a:p>
            <a:r>
              <a:rPr lang="en-US" dirty="0"/>
              <a:t>IRREGULAR EXPENDITURES</a:t>
            </a:r>
          </a:p>
        </p:txBody>
      </p:sp>
    </p:spTree>
    <p:extLst>
      <p:ext uri="{BB962C8B-B14F-4D97-AF65-F5344CB8AC3E}">
        <p14:creationId xmlns:p14="http://schemas.microsoft.com/office/powerpoint/2010/main" val="4226821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143000"/>
            <a:ext cx="8305800" cy="5257800"/>
          </a:xfrm>
          <a:noFill/>
        </p:spPr>
        <p:txBody>
          <a:bodyPr>
            <a:noAutofit/>
          </a:bodyPr>
          <a:lstStyle/>
          <a:p>
            <a:pPr algn="just">
              <a:spcBef>
                <a:spcPts val="0"/>
              </a:spcBef>
              <a:spcAft>
                <a:spcPts val="1200"/>
              </a:spcAft>
              <a:buFont typeface="Franklin Gothic Book" panose="020B0503020102020204" pitchFamily="34" charset="0"/>
              <a:buChar char="–"/>
            </a:pPr>
            <a:r>
              <a:rPr lang="en-US" dirty="0"/>
              <a:t>those expenditures which could not pass the test of prudence or the diligence of a good father of a family.</a:t>
            </a:r>
          </a:p>
          <a:p>
            <a:pPr algn="just">
              <a:spcBef>
                <a:spcPts val="0"/>
              </a:spcBef>
              <a:spcAft>
                <a:spcPts val="1200"/>
              </a:spcAft>
              <a:buFont typeface="Franklin Gothic Book" panose="020B0503020102020204" pitchFamily="34" charset="0"/>
              <a:buChar char="–"/>
            </a:pPr>
            <a:r>
              <a:rPr lang="en-US" dirty="0"/>
              <a:t>not supportive of the implementation of the objectives and mission of the agency relative to the nature of its operation. </a:t>
            </a:r>
          </a:p>
          <a:p>
            <a:pPr algn="just">
              <a:spcBef>
                <a:spcPts val="0"/>
              </a:spcBef>
              <a:spcAft>
                <a:spcPts val="1200"/>
              </a:spcAft>
              <a:buFont typeface="Franklin Gothic Book" panose="020B0503020102020204" pitchFamily="34" charset="0"/>
              <a:buChar char="–"/>
            </a:pPr>
            <a:r>
              <a:rPr lang="en-US" dirty="0"/>
              <a:t>not dictated by the demands of good government, and those the utility of which cannot be ascertained at a specific time. </a:t>
            </a:r>
          </a:p>
          <a:p>
            <a:pPr algn="just">
              <a:spcBef>
                <a:spcPts val="0"/>
              </a:spcBef>
              <a:spcAft>
                <a:spcPts val="1200"/>
              </a:spcAft>
              <a:buFont typeface="Franklin Gothic Book" panose="020B0503020102020204" pitchFamily="34" charset="0"/>
              <a:buChar char="–"/>
            </a:pPr>
            <a:r>
              <a:rPr lang="en-US" dirty="0"/>
              <a:t>not essential or that which can be dispensed with without loss or damage to property. </a:t>
            </a:r>
          </a:p>
          <a:p>
            <a:pPr algn="just">
              <a:spcBef>
                <a:spcPts val="0"/>
              </a:spcBef>
              <a:buFont typeface="Franklin Gothic Book" panose="020B0503020102020204" pitchFamily="34" charset="0"/>
              <a:buChar char="–"/>
            </a:pPr>
            <a:r>
              <a:rPr lang="en-US" dirty="0"/>
              <a:t>to determine whether an expenditure is necessary, the mission and thrusts of the agency incurring the </a:t>
            </a:r>
          </a:p>
          <a:p>
            <a:pPr marL="365125" indent="0" algn="just">
              <a:spcBef>
                <a:spcPts val="0"/>
              </a:spcBef>
              <a:buNone/>
            </a:pPr>
            <a:r>
              <a:rPr lang="en-US" dirty="0"/>
              <a:t>expenditures must be considered.</a:t>
            </a:r>
          </a:p>
          <a:p>
            <a:pPr marL="0" indent="0" algn="just">
              <a:buNone/>
            </a:pPr>
            <a:endParaRPr lang="en-US" sz="20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5</a:t>
            </a:fld>
            <a:endParaRPr lang="en-PH" dirty="0"/>
          </a:p>
        </p:txBody>
      </p:sp>
      <p:sp>
        <p:nvSpPr>
          <p:cNvPr id="5" name="Title 4"/>
          <p:cNvSpPr>
            <a:spLocks noGrp="1"/>
          </p:cNvSpPr>
          <p:nvPr>
            <p:ph type="title"/>
          </p:nvPr>
        </p:nvSpPr>
        <p:spPr>
          <a:xfrm>
            <a:off x="304800" y="350838"/>
            <a:ext cx="8229600" cy="563562"/>
          </a:xfrm>
        </p:spPr>
        <p:txBody>
          <a:bodyPr>
            <a:noAutofit/>
          </a:bodyPr>
          <a:lstStyle/>
          <a:p>
            <a:pPr algn="just"/>
            <a:r>
              <a:rPr lang="en-US" dirty="0"/>
              <a:t>UNNECESSARY EXPENDITURES</a:t>
            </a:r>
          </a:p>
        </p:txBody>
      </p:sp>
    </p:spTree>
    <p:extLst>
      <p:ext uri="{BB962C8B-B14F-4D97-AF65-F5344CB8AC3E}">
        <p14:creationId xmlns:p14="http://schemas.microsoft.com/office/powerpoint/2010/main" val="2714293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077200" cy="5105400"/>
          </a:xfrm>
        </p:spPr>
        <p:txBody>
          <a:bodyPr>
            <a:noAutofit/>
          </a:bodyPr>
          <a:lstStyle/>
          <a:p>
            <a:pPr algn="just">
              <a:buFont typeface="Franklin Gothic Book" panose="020B0503020102020204" pitchFamily="34" charset="0"/>
              <a:buChar char="–"/>
            </a:pPr>
            <a:r>
              <a:rPr lang="en-US" dirty="0"/>
              <a:t>unreasonable expenses, or expenses incurred at an immoderate quantity and exorbitant price. </a:t>
            </a:r>
          </a:p>
          <a:p>
            <a:pPr algn="just">
              <a:buFont typeface="Franklin Gothic Book" panose="020B0503020102020204" pitchFamily="34" charset="0"/>
              <a:buChar char="–"/>
            </a:pPr>
            <a:endParaRPr lang="en-US" sz="2000" dirty="0"/>
          </a:p>
          <a:p>
            <a:pPr algn="just">
              <a:buFont typeface="Franklin Gothic Book" panose="020B0503020102020204" pitchFamily="34" charset="0"/>
              <a:buChar char="–"/>
            </a:pPr>
            <a:r>
              <a:rPr lang="en-US" dirty="0"/>
              <a:t>they also includes expenses which exceed what is usual or proper, as well as expenses which are unreasonably high and beyond just measure or amount. </a:t>
            </a:r>
          </a:p>
          <a:p>
            <a:pPr algn="just">
              <a:buFont typeface="Franklin Gothic Book" panose="020B0503020102020204" pitchFamily="34" charset="0"/>
              <a:buChar char="–"/>
            </a:pPr>
            <a:endParaRPr lang="en-US" sz="2000" dirty="0"/>
          </a:p>
          <a:p>
            <a:pPr algn="just">
              <a:buFont typeface="Franklin Gothic Book" panose="020B0503020102020204" pitchFamily="34" charset="0"/>
              <a:buChar char="–"/>
            </a:pPr>
            <a:r>
              <a:rPr lang="en-US" dirty="0"/>
              <a:t>they also include expenses in excess of reasonable limits.</a:t>
            </a:r>
          </a:p>
          <a:p>
            <a:pPr algn="just">
              <a:buFont typeface="Franklin Gothic Book" panose="020B0503020102020204" pitchFamily="34" charset="0"/>
              <a:buChar char="–"/>
            </a:pPr>
            <a:endParaRPr lang="en-US" dirty="0"/>
          </a:p>
          <a:p>
            <a:pPr marL="0" indent="0" algn="just">
              <a:buNone/>
            </a:pPr>
            <a:endParaRPr lang="en-US"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6</a:t>
            </a:fld>
            <a:endParaRPr lang="en-PH"/>
          </a:p>
        </p:txBody>
      </p:sp>
      <p:sp>
        <p:nvSpPr>
          <p:cNvPr id="5" name="Title 4"/>
          <p:cNvSpPr>
            <a:spLocks noGrp="1"/>
          </p:cNvSpPr>
          <p:nvPr>
            <p:ph type="title"/>
          </p:nvPr>
        </p:nvSpPr>
        <p:spPr>
          <a:xfrm>
            <a:off x="304800" y="350838"/>
            <a:ext cx="8229600" cy="639762"/>
          </a:xfrm>
        </p:spPr>
        <p:txBody>
          <a:bodyPr>
            <a:noAutofit/>
          </a:bodyPr>
          <a:lstStyle/>
          <a:p>
            <a:pPr algn="just"/>
            <a:r>
              <a:rPr lang="en-US" dirty="0"/>
              <a:t>EXCESSIVE EXPENDITURES</a:t>
            </a:r>
          </a:p>
        </p:txBody>
      </p:sp>
    </p:spTree>
    <p:extLst>
      <p:ext uri="{BB962C8B-B14F-4D97-AF65-F5344CB8AC3E}">
        <p14:creationId xmlns:p14="http://schemas.microsoft.com/office/powerpoint/2010/main" val="971757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077200" cy="5105400"/>
          </a:xfrm>
        </p:spPr>
        <p:txBody>
          <a:bodyPr>
            <a:noAutofit/>
          </a:bodyPr>
          <a:lstStyle/>
          <a:p>
            <a:pPr algn="just">
              <a:buFont typeface="Franklin Gothic Book" panose="020B0503020102020204" pitchFamily="34" charset="0"/>
              <a:buChar char="–"/>
            </a:pPr>
            <a:r>
              <a:rPr lang="en-US" dirty="0"/>
              <a:t>those incurred without restraint, judiciousness and economy. Extravagant expenditures exceed the bounds of propriety. </a:t>
            </a:r>
          </a:p>
          <a:p>
            <a:pPr algn="just">
              <a:buFont typeface="Franklin Gothic Book" panose="020B0503020102020204" pitchFamily="34" charset="0"/>
              <a:buChar char="–"/>
            </a:pPr>
            <a:endParaRPr lang="en-US" dirty="0"/>
          </a:p>
          <a:p>
            <a:pPr algn="just">
              <a:buFont typeface="Franklin Gothic Book" panose="020B0503020102020204" pitchFamily="34" charset="0"/>
              <a:buChar char="–"/>
            </a:pPr>
            <a:r>
              <a:rPr lang="en-US" dirty="0"/>
              <a:t>these expenditures are immoderate, prodigal, lavish, luxurious, grossly excessive, and injudicious.</a:t>
            </a:r>
          </a:p>
          <a:p>
            <a:pPr algn="just">
              <a:buFont typeface="Franklin Gothic Book" panose="020B0503020102020204" pitchFamily="34" charset="0"/>
              <a:buChar char="–"/>
            </a:pPr>
            <a:endParaRPr lang="en-US" sz="2200" dirty="0"/>
          </a:p>
          <a:p>
            <a:pPr marL="0" indent="0" algn="just">
              <a:buNone/>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7</a:t>
            </a:fld>
            <a:endParaRPr lang="en-PH"/>
          </a:p>
        </p:txBody>
      </p:sp>
      <p:sp>
        <p:nvSpPr>
          <p:cNvPr id="5" name="Title 4"/>
          <p:cNvSpPr>
            <a:spLocks noGrp="1"/>
          </p:cNvSpPr>
          <p:nvPr>
            <p:ph type="title"/>
          </p:nvPr>
        </p:nvSpPr>
        <p:spPr>
          <a:xfrm>
            <a:off x="304800" y="366713"/>
            <a:ext cx="8229600" cy="852487"/>
          </a:xfrm>
        </p:spPr>
        <p:txBody>
          <a:bodyPr/>
          <a:lstStyle/>
          <a:p>
            <a:pPr algn="just"/>
            <a:r>
              <a:rPr lang="en-US" dirty="0"/>
              <a:t>EXTRAVAGANT EXPENDITURES</a:t>
            </a:r>
          </a:p>
        </p:txBody>
      </p:sp>
    </p:spTree>
    <p:extLst>
      <p:ext uri="{BB962C8B-B14F-4D97-AF65-F5344CB8AC3E}">
        <p14:creationId xmlns:p14="http://schemas.microsoft.com/office/powerpoint/2010/main" val="3257573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077200" cy="5105400"/>
          </a:xfrm>
        </p:spPr>
        <p:txBody>
          <a:bodyPr>
            <a:noAutofit/>
          </a:bodyPr>
          <a:lstStyle/>
          <a:p>
            <a:pPr algn="just">
              <a:buFont typeface="Franklin Gothic Book" panose="020B0503020102020204" pitchFamily="34" charset="0"/>
              <a:buChar char="–"/>
            </a:pPr>
            <a:r>
              <a:rPr lang="en-US" dirty="0"/>
              <a:t>unreasonable and immoderate, and which no man in his right sense would make, nor a fair and honest man would accept as reasonable.</a:t>
            </a:r>
          </a:p>
          <a:p>
            <a:pPr marL="0" indent="0" algn="just">
              <a:buNone/>
            </a:pPr>
            <a:endParaRPr lang="en-US" sz="1100" dirty="0"/>
          </a:p>
          <a:p>
            <a:pPr algn="just">
              <a:buFont typeface="Franklin Gothic Book" panose="020B0503020102020204" pitchFamily="34" charset="0"/>
              <a:buChar char="–"/>
            </a:pPr>
            <a:r>
              <a:rPr lang="en-US" dirty="0"/>
              <a:t>in violation of ethical and moral standards.</a:t>
            </a:r>
          </a:p>
          <a:p>
            <a:pPr algn="just">
              <a:buFont typeface="Franklin Gothic Book" panose="020B0503020102020204" pitchFamily="34" charset="0"/>
              <a:buChar char="–"/>
            </a:pPr>
            <a:endParaRPr lang="en-US" sz="2200" dirty="0"/>
          </a:p>
        </p:txBody>
      </p:sp>
      <p:sp>
        <p:nvSpPr>
          <p:cNvPr id="4" name="Slide Number Placeholder 3"/>
          <p:cNvSpPr>
            <a:spLocks noGrp="1"/>
          </p:cNvSpPr>
          <p:nvPr>
            <p:ph type="sldNum" sz="quarter" idx="12"/>
          </p:nvPr>
        </p:nvSpPr>
        <p:spPr/>
        <p:txBody>
          <a:bodyPr/>
          <a:lstStyle/>
          <a:p>
            <a:fld id="{2B4F3DE5-73D1-4389-96C5-EE17B2611854}" type="slidenum">
              <a:rPr lang="en-PH" smtClean="0"/>
              <a:pPr/>
              <a:t>8</a:t>
            </a:fld>
            <a:endParaRPr lang="en-PH"/>
          </a:p>
        </p:txBody>
      </p:sp>
      <p:sp>
        <p:nvSpPr>
          <p:cNvPr id="5" name="Title 4"/>
          <p:cNvSpPr>
            <a:spLocks noGrp="1"/>
          </p:cNvSpPr>
          <p:nvPr>
            <p:ph type="title"/>
          </p:nvPr>
        </p:nvSpPr>
        <p:spPr>
          <a:xfrm>
            <a:off x="304800" y="290513"/>
            <a:ext cx="8534400" cy="852487"/>
          </a:xfrm>
        </p:spPr>
        <p:txBody>
          <a:bodyPr/>
          <a:lstStyle/>
          <a:p>
            <a:pPr algn="just"/>
            <a:r>
              <a:rPr lang="en-US" dirty="0"/>
              <a:t>UNCONSCIONABLE EXPENDITURES</a:t>
            </a:r>
          </a:p>
        </p:txBody>
      </p:sp>
    </p:spTree>
    <p:extLst>
      <p:ext uri="{BB962C8B-B14F-4D97-AF65-F5344CB8AC3E}">
        <p14:creationId xmlns:p14="http://schemas.microsoft.com/office/powerpoint/2010/main" val="1972086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22120"/>
            <a:ext cx="8229600" cy="4373880"/>
          </a:xfrm>
        </p:spPr>
        <p:txBody>
          <a:bodyPr>
            <a:noAutofit/>
          </a:bodyPr>
          <a:lstStyle/>
          <a:p>
            <a:pPr algn="just">
              <a:buFont typeface="Wingdings" panose="05000000000000000000" pitchFamily="2" charset="2"/>
              <a:buChar char="Ø"/>
            </a:pPr>
            <a:r>
              <a:rPr lang="en-US" b="1" dirty="0"/>
              <a:t>Illegal Expenditures </a:t>
            </a:r>
            <a:r>
              <a:rPr lang="en-US" dirty="0"/>
              <a:t>– those incurred in violation of laws.</a:t>
            </a:r>
          </a:p>
          <a:p>
            <a:pPr marL="228600" indent="0" algn="just">
              <a:buNone/>
            </a:pPr>
            <a:endParaRPr lang="en-US" dirty="0"/>
          </a:p>
          <a:p>
            <a:pPr algn="just">
              <a:buFont typeface="Wingdings" panose="05000000000000000000" pitchFamily="2" charset="2"/>
              <a:buChar char="Ø"/>
            </a:pPr>
            <a:r>
              <a:rPr lang="en-US" b="1" dirty="0"/>
              <a:t>Irregular Expenditures </a:t>
            </a:r>
            <a:r>
              <a:rPr lang="en-US" dirty="0"/>
              <a:t>– those incurred in violation of established rules, regulations, procedural guidelines, policies, principles or practices.</a:t>
            </a:r>
          </a:p>
          <a:p>
            <a:pPr marL="0" indent="0" algn="just">
              <a:buNone/>
            </a:pPr>
            <a:endParaRPr lang="en-US" dirty="0"/>
          </a:p>
          <a:p>
            <a:pPr algn="just">
              <a:buFont typeface="Wingdings" panose="05000000000000000000" pitchFamily="2" charset="2"/>
              <a:buChar char="Ø"/>
            </a:pPr>
            <a:r>
              <a:rPr lang="en-US" b="1" dirty="0"/>
              <a:t>Unconscionable Expenditures </a:t>
            </a:r>
            <a:r>
              <a:rPr lang="en-US" dirty="0"/>
              <a:t>– those incurred in violation of ethical and moral standards.</a:t>
            </a:r>
          </a:p>
        </p:txBody>
      </p:sp>
      <p:sp>
        <p:nvSpPr>
          <p:cNvPr id="4" name="Slide Number Placeholder 3"/>
          <p:cNvSpPr>
            <a:spLocks noGrp="1"/>
          </p:cNvSpPr>
          <p:nvPr>
            <p:ph type="sldNum" sz="quarter" idx="12"/>
          </p:nvPr>
        </p:nvSpPr>
        <p:spPr/>
        <p:txBody>
          <a:bodyPr/>
          <a:lstStyle/>
          <a:p>
            <a:fld id="{2B4F3DE5-73D1-4389-96C5-EE17B2611854}" type="slidenum">
              <a:rPr lang="en-PH" smtClean="0"/>
              <a:pPr/>
              <a:t>9</a:t>
            </a:fld>
            <a:endParaRPr lang="en-PH"/>
          </a:p>
        </p:txBody>
      </p:sp>
      <p:sp>
        <p:nvSpPr>
          <p:cNvPr id="5" name="Title 4"/>
          <p:cNvSpPr>
            <a:spLocks noGrp="1"/>
          </p:cNvSpPr>
          <p:nvPr>
            <p:ph type="title"/>
          </p:nvPr>
        </p:nvSpPr>
        <p:spPr>
          <a:xfrm>
            <a:off x="381000" y="304014"/>
            <a:ext cx="8229600" cy="1067586"/>
          </a:xfrm>
        </p:spPr>
        <p:txBody>
          <a:bodyPr>
            <a:noAutofit/>
          </a:bodyPr>
          <a:lstStyle/>
          <a:p>
            <a:pPr algn="just"/>
            <a:r>
              <a:rPr lang="en-US" sz="2800" dirty="0"/>
              <a:t>Illegal Expenditures as Differentiated from Irregular and Unconscionable Expenditures</a:t>
            </a:r>
          </a:p>
        </p:txBody>
      </p:sp>
    </p:spTree>
    <p:extLst>
      <p:ext uri="{BB962C8B-B14F-4D97-AF65-F5344CB8AC3E}">
        <p14:creationId xmlns:p14="http://schemas.microsoft.com/office/powerpoint/2010/main" val="42667247"/>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002060"/>
      </a:dk2>
      <a:lt2>
        <a:srgbClr val="FFC000"/>
      </a:lt2>
      <a:accent1>
        <a:srgbClr val="002D89"/>
      </a:accent1>
      <a:accent2>
        <a:srgbClr val="0042C7"/>
      </a:accent2>
      <a:accent3>
        <a:srgbClr val="2F75FF"/>
      </a:accent3>
      <a:accent4>
        <a:srgbClr val="97BAFF"/>
      </a:accent4>
      <a:accent5>
        <a:srgbClr val="D5E3FF"/>
      </a:accent5>
      <a:accent6>
        <a:srgbClr val="4D4D4D"/>
      </a:accent6>
      <a:hlink>
        <a:srgbClr val="5F5F5F"/>
      </a:hlink>
      <a:folHlink>
        <a:srgbClr val="919191"/>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7203</Words>
  <Application>Microsoft Office PowerPoint</Application>
  <PresentationFormat>On-screen Show (4:3)</PresentationFormat>
  <Paragraphs>646</Paragraphs>
  <Slides>28</Slides>
  <Notes>28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Franklin Gothic Book</vt:lpstr>
      <vt:lpstr>Franklin Gothic Medium</vt:lpstr>
      <vt:lpstr>Wingdings</vt:lpstr>
      <vt:lpstr>Office Theme</vt:lpstr>
      <vt:lpstr>Philippine Association of Local Government Accountants, Inc.  18th Annual National Conference </vt:lpstr>
      <vt:lpstr>Updated Guidelines for the Prevention and Disallowance of Irregular, Unnecessary, Excessive, Extravagant and Unconscionable (IUEEU) Expenditures   (COA CIRCULAR NO. 2012-003 dated October 29, 2012)</vt:lpstr>
      <vt:lpstr>PowerPoint Presentation</vt:lpstr>
      <vt:lpstr>IRREGULAR EXPENDITURES</vt:lpstr>
      <vt:lpstr>UNNECESSARY EXPENDITURES</vt:lpstr>
      <vt:lpstr>EXCESSIVE EXPENDITURES</vt:lpstr>
      <vt:lpstr>EXTRAVAGANT EXPENDITURES</vt:lpstr>
      <vt:lpstr>UNCONSCIONABLE EXPENDITURES</vt:lpstr>
      <vt:lpstr>Illegal Expenditures as Differentiated from Irregular and Unconscionable Expenditures</vt:lpstr>
      <vt:lpstr>UPDATES on PPE    </vt:lpstr>
      <vt:lpstr>PowerPoint Presentation</vt:lpstr>
      <vt:lpstr>PowerPoint Presentation</vt:lpstr>
      <vt:lpstr>PowerPoint Presentation</vt:lpstr>
      <vt:lpstr>UPDATES on THE implementation of the GOVERNMENT ACCOUNTING Manual for local government units    </vt:lpstr>
      <vt:lpstr>PowerPoint Presentation</vt:lpstr>
      <vt:lpstr>UPDATES on SANGGUNIANG KABATAAN    </vt:lpstr>
      <vt:lpstr>PowerPoint Presentation</vt:lpstr>
      <vt:lpstr>DBM Local Budget Circular (LBC) No. 148 dated December 23, 2022</vt:lpstr>
      <vt:lpstr>PowerPoint Presentation</vt:lpstr>
      <vt:lpstr>PowerPoint Presentation</vt:lpstr>
      <vt:lpstr>PowerPoint Presentation</vt:lpstr>
      <vt:lpstr>PowerPoint Presentation</vt:lpstr>
      <vt:lpstr>PowerPoint Presentation</vt:lpstr>
      <vt:lpstr>Utilization of  SPECIAL EDUCATION FUND    </vt:lpstr>
      <vt:lpstr>PowerPoint Presentation</vt:lpstr>
      <vt:lpstr>PowerPoint Presentation</vt:lpstr>
      <vt:lpstr>Recapitulation: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2022-02-08T13:45:41Z</dcterms:created>
  <dcterms:modified xsi:type="dcterms:W3CDTF">2023-05-22T08:59:37Z</dcterms:modified>
</cp:coreProperties>
</file>